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52"/>
  </p:notesMasterIdLst>
  <p:sldIdLst>
    <p:sldId id="293" r:id="rId3"/>
    <p:sldId id="307" r:id="rId4"/>
    <p:sldId id="310" r:id="rId5"/>
    <p:sldId id="294" r:id="rId6"/>
    <p:sldId id="315" r:id="rId7"/>
    <p:sldId id="296" r:id="rId8"/>
    <p:sldId id="291" r:id="rId9"/>
    <p:sldId id="312" r:id="rId10"/>
    <p:sldId id="309" r:id="rId11"/>
    <p:sldId id="313" r:id="rId12"/>
    <p:sldId id="306" r:id="rId13"/>
    <p:sldId id="300" r:id="rId14"/>
    <p:sldId id="297" r:id="rId15"/>
    <p:sldId id="299" r:id="rId16"/>
    <p:sldId id="314" r:id="rId17"/>
    <p:sldId id="256" r:id="rId18"/>
    <p:sldId id="257" r:id="rId19"/>
    <p:sldId id="258" r:id="rId20"/>
    <p:sldId id="259" r:id="rId21"/>
    <p:sldId id="277" r:id="rId22"/>
    <p:sldId id="260" r:id="rId23"/>
    <p:sldId id="261" r:id="rId24"/>
    <p:sldId id="267" r:id="rId25"/>
    <p:sldId id="263" r:id="rId26"/>
    <p:sldId id="264" r:id="rId27"/>
    <p:sldId id="265" r:id="rId28"/>
    <p:sldId id="268" r:id="rId29"/>
    <p:sldId id="269" r:id="rId30"/>
    <p:sldId id="270" r:id="rId31"/>
    <p:sldId id="271" r:id="rId32"/>
    <p:sldId id="275" r:id="rId33"/>
    <p:sldId id="273" r:id="rId34"/>
    <p:sldId id="284" r:id="rId35"/>
    <p:sldId id="274" r:id="rId36"/>
    <p:sldId id="276" r:id="rId37"/>
    <p:sldId id="278" r:id="rId38"/>
    <p:sldId id="279" r:id="rId39"/>
    <p:sldId id="301" r:id="rId40"/>
    <p:sldId id="305" r:id="rId41"/>
    <p:sldId id="308" r:id="rId42"/>
    <p:sldId id="304" r:id="rId43"/>
    <p:sldId id="283" r:id="rId44"/>
    <p:sldId id="285" r:id="rId45"/>
    <p:sldId id="287" r:id="rId46"/>
    <p:sldId id="288" r:id="rId47"/>
    <p:sldId id="289" r:id="rId48"/>
    <p:sldId id="292" r:id="rId49"/>
    <p:sldId id="316" r:id="rId50"/>
    <p:sldId id="303" r:id="rId5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>
      <p:cViewPr varScale="1">
        <p:scale>
          <a:sx n="87" d="100"/>
          <a:sy n="87" d="100"/>
        </p:scale>
        <p:origin x="76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ydeh\REX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ydeh\REX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ydeh\REX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ydeh\REX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REX Users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573</c:v>
                </c:pt>
                <c:pt idx="1">
                  <c:v>689</c:v>
                </c:pt>
                <c:pt idx="2">
                  <c:v>824</c:v>
                </c:pt>
                <c:pt idx="3">
                  <c:v>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95296"/>
        <c:axId val="148156768"/>
        <c:axId val="0"/>
      </c:bar3DChart>
      <c:catAx>
        <c:axId val="8349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156768"/>
        <c:crosses val="autoZero"/>
        <c:auto val="1"/>
        <c:lblAlgn val="ctr"/>
        <c:lblOffset val="100"/>
        <c:noMultiLvlLbl val="0"/>
      </c:catAx>
      <c:valAx>
        <c:axId val="148156768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83495296"/>
        <c:crosses val="autoZero"/>
        <c:crossBetween val="between"/>
      </c:valAx>
    </c:plotArea>
    <c:plotVisOnly val="1"/>
    <c:dispBlanksAs val="gap"/>
    <c:showDLblsOverMax val="0"/>
  </c:chart>
  <c:spPr>
    <a:ln w="3175">
      <a:solidFill>
        <a:schemeClr val="bg2">
          <a:lumMod val="90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Distinct  </a:t>
            </a:r>
            <a:r>
              <a:rPr lang="en-US" dirty="0" smtClean="0"/>
              <a:t>Reports </a:t>
            </a:r>
            <a:r>
              <a:rPr lang="en-US" sz="1800" b="1" i="0" u="none" strike="noStrike" baseline="0" dirty="0" smtClean="0">
                <a:effectLst/>
              </a:rPr>
              <a:t>Executed </a:t>
            </a:r>
            <a:endParaRPr lang="en-US" dirty="0"/>
          </a:p>
        </c:rich>
      </c:tx>
      <c:layout>
        <c:manualLayout>
          <c:xMode val="edge"/>
          <c:yMode val="edge"/>
          <c:x val="0.27078644714865185"/>
          <c:y val="3.213524779990736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Distinct  Reports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553</c:v>
                </c:pt>
                <c:pt idx="1">
                  <c:v>1174</c:v>
                </c:pt>
                <c:pt idx="2">
                  <c:v>1108</c:v>
                </c:pt>
                <c:pt idx="3">
                  <c:v>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51296"/>
        <c:axId val="3616248"/>
        <c:axId val="0"/>
      </c:bar3DChart>
      <c:catAx>
        <c:axId val="1498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16248"/>
        <c:crosses val="autoZero"/>
        <c:auto val="1"/>
        <c:lblAlgn val="ctr"/>
        <c:lblOffset val="100"/>
        <c:noMultiLvlLbl val="0"/>
      </c:catAx>
      <c:valAx>
        <c:axId val="36162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4985129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9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Rows Retrieved in Millions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Sheet1!$E$2:$E$5</c:f>
              <c:numCache>
                <c:formatCode>0</c:formatCode>
                <c:ptCount val="4"/>
                <c:pt idx="0">
                  <c:v>100.243976</c:v>
                </c:pt>
                <c:pt idx="1">
                  <c:v>160.044117</c:v>
                </c:pt>
                <c:pt idx="2">
                  <c:v>212.89492899999999</c:v>
                </c:pt>
                <c:pt idx="3">
                  <c:v>102.50391399999999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04272"/>
        <c:axId val="147909624"/>
        <c:axId val="0"/>
      </c:bar3DChart>
      <c:catAx>
        <c:axId val="11340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909624"/>
        <c:crosses val="autoZero"/>
        <c:auto val="1"/>
        <c:lblAlgn val="ctr"/>
        <c:lblOffset val="100"/>
        <c:noMultiLvlLbl val="0"/>
      </c:catAx>
      <c:valAx>
        <c:axId val="147909624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1134042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9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Execution Time in Hours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Sheet1!$D$2:$D$5</c:f>
              <c:numCache>
                <c:formatCode>0</c:formatCode>
                <c:ptCount val="4"/>
                <c:pt idx="0">
                  <c:v>171.11039833333334</c:v>
                </c:pt>
                <c:pt idx="1">
                  <c:v>203.13023638888887</c:v>
                </c:pt>
                <c:pt idx="2">
                  <c:v>200.36493611111112</c:v>
                </c:pt>
                <c:pt idx="3">
                  <c:v>160.2887111111111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02864"/>
        <c:axId val="150402440"/>
        <c:axId val="0"/>
      </c:bar3DChart>
      <c:catAx>
        <c:axId val="380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0402440"/>
        <c:crosses val="autoZero"/>
        <c:auto val="1"/>
        <c:lblAlgn val="ctr"/>
        <c:lblOffset val="100"/>
        <c:noMultiLvlLbl val="0"/>
      </c:catAx>
      <c:valAx>
        <c:axId val="150402440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380286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2">
          <a:lumMod val="90000"/>
        </a:scheme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EE4C-D7D9-44BD-B9C6-C3259955D42C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7DC63-AEFF-43EB-9179-41413A048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7DC63-AEFF-43EB-9179-41413A0489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5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89E-004B-4468-9D44-5420F3B1407B}" type="datetime1">
              <a:rPr lang="en-US" smtClean="0"/>
              <a:t>6/1/2015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25514"/>
            <a:ext cx="9144000" cy="43338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UMBC</a:t>
            </a:r>
            <a:r>
              <a:rPr lang="en-US" dirty="0" smtClean="0"/>
              <a:t>   </a:t>
            </a:r>
            <a:r>
              <a:rPr lang="en-US" i="0" dirty="0" smtClean="0">
                <a:solidFill>
                  <a:schemeClr val="tx1"/>
                </a:solidFill>
              </a:rPr>
              <a:t>An Honors University in Maryland</a:t>
            </a:r>
            <a:endParaRPr lang="en-US" i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150" y="685800"/>
            <a:ext cx="500450" cy="5502873"/>
            <a:chOff x="109150" y="685800"/>
            <a:chExt cx="500450" cy="55028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52400" y="685800"/>
              <a:ext cx="0" cy="548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" y="702273"/>
              <a:ext cx="0" cy="5486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" y="685800"/>
              <a:ext cx="0" cy="54864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52400" y="1143000"/>
              <a:ext cx="4572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" y="3238500"/>
              <a:ext cx="4572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9150" y="5257800"/>
              <a:ext cx="500449" cy="381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EB9B-774B-4CA0-BFFD-0029172CFF4F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32DA-F8F7-42D2-9D77-1C5FEF19BF7D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66713"/>
            <a:ext cx="7793037" cy="1081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D11A-A42F-4167-9FDE-9F67114AC1C7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64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59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25514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UMBC</a:t>
            </a:r>
            <a:r>
              <a:rPr lang="en-US" dirty="0" smtClean="0"/>
              <a:t>   </a:t>
            </a:r>
            <a:r>
              <a:rPr lang="en-US" i="0" dirty="0" smtClean="0">
                <a:solidFill>
                  <a:schemeClr val="tx1"/>
                </a:solidFill>
              </a:rPr>
              <a:t>An Honors University in Maryland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0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3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C858-204F-495E-81E3-4E934967B4FD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299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997"/>
            <a:ext cx="2133600" cy="365125"/>
          </a:xfrm>
        </p:spPr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425514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UMBC</a:t>
            </a:r>
            <a:r>
              <a:rPr lang="en-US" dirty="0" smtClean="0"/>
              <a:t>   </a:t>
            </a:r>
            <a:r>
              <a:rPr lang="en-US" i="0" dirty="0" smtClean="0">
                <a:solidFill>
                  <a:schemeClr val="tx1"/>
                </a:solidFill>
              </a:rPr>
              <a:t>An Honors University in Maryland</a:t>
            </a:r>
            <a:endParaRPr lang="en-US" i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150" y="685800"/>
            <a:ext cx="500450" cy="5502873"/>
            <a:chOff x="109150" y="685800"/>
            <a:chExt cx="500450" cy="55028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52400" y="685800"/>
              <a:ext cx="0" cy="548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4800" y="702273"/>
              <a:ext cx="0" cy="5486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" y="685800"/>
              <a:ext cx="0" cy="54864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52400" y="1143000"/>
              <a:ext cx="4572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" y="3238500"/>
              <a:ext cx="4572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9150" y="5257800"/>
              <a:ext cx="500449" cy="381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6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9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5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8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15EC6-81DA-480A-9C47-7586F782857F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87A4-7BF9-49B5-977A-C5B3D135A267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C5C5-1C62-4EA5-89F6-818CA3D49032}" type="datetime1">
              <a:rPr lang="en-US" smtClean="0"/>
              <a:t>6/1/2015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B616-B168-46B4-BDA5-43661CC83782}" type="datetime1">
              <a:rPr lang="en-US" smtClean="0"/>
              <a:t>6/1/2015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UMBC</a:t>
            </a:r>
            <a:r>
              <a:rPr lang="en-US" dirty="0" smtClean="0"/>
              <a:t>   </a:t>
            </a:r>
            <a:r>
              <a:rPr lang="en-US" i="0" dirty="0" smtClean="0">
                <a:solidFill>
                  <a:schemeClr val="tx1"/>
                </a:solidFill>
              </a:rPr>
              <a:t>An Honors University in Maryland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7ABC-2D44-486C-9A17-D21338C5F2EB}" type="datetime1">
              <a:rPr lang="en-US" smtClean="0"/>
              <a:t>6/1/2015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09600"/>
          </a:xfrm>
        </p:spPr>
        <p:txBody>
          <a:bodyPr>
            <a:normAutofit/>
          </a:bodyPr>
          <a:lstStyle>
            <a:lvl1pPr algn="l">
              <a:defRPr sz="2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150" y="685800"/>
            <a:ext cx="500450" cy="5502873"/>
            <a:chOff x="109150" y="685800"/>
            <a:chExt cx="500450" cy="550287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52400" y="685800"/>
              <a:ext cx="0" cy="548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" y="702273"/>
              <a:ext cx="0" cy="5486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685800"/>
              <a:ext cx="0" cy="54864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52400" y="1143000"/>
              <a:ext cx="4572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52400" y="3238500"/>
              <a:ext cx="4572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9150" y="5257800"/>
              <a:ext cx="500449" cy="381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0D0D-A340-4289-B9BD-ACBFE694E1B7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1E59-9690-425F-BA22-0D7D8066ED66}" type="datetime1">
              <a:rPr lang="en-US" smtClean="0"/>
              <a:t>6/1/2015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160" y="6424613"/>
            <a:ext cx="9144000" cy="433387"/>
          </a:xfrm>
          <a:prstGeom prst="rect">
            <a:avLst/>
          </a:prstGeom>
          <a:solidFill>
            <a:srgbClr val="FFCC00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3A30-D96C-4632-AF7E-F73F5B7A59DE}" type="datetime1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FA59-11D5-4249-83D4-10227080E4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980D-76D2-4A49-8703-FD030CB37658}" type="datetimeFigureOut">
              <a:rPr lang="en-US" smtClean="0"/>
              <a:t>6/1/2015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8950-7040-4C6C-BB93-DF19E1187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5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11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/>
          <a:lstStyle/>
          <a:p>
            <a:r>
              <a:rPr lang="en-US" dirty="0"/>
              <a:t>Meta-Reports: a </a:t>
            </a:r>
            <a:r>
              <a:rPr lang="en-US" dirty="0" smtClean="0"/>
              <a:t>Bird’s Eye View </a:t>
            </a:r>
            <a:r>
              <a:rPr lang="en-US" dirty="0"/>
              <a:t>of </a:t>
            </a:r>
            <a:r>
              <a:rPr lang="en-US" dirty="0" smtClean="0"/>
              <a:t>Operational Data </a:t>
            </a:r>
            <a:r>
              <a:rPr lang="en-US" dirty="0"/>
              <a:t>at UMBC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Saydeh</a:t>
            </a:r>
            <a:r>
              <a:rPr lang="en-US" dirty="0" smtClean="0"/>
              <a:t> </a:t>
            </a:r>
            <a:r>
              <a:rPr lang="en-US" dirty="0" err="1" smtClean="0"/>
              <a:t>Karabatis</a:t>
            </a:r>
            <a:endParaRPr lang="en-US" dirty="0" smtClean="0"/>
          </a:p>
          <a:p>
            <a:r>
              <a:rPr lang="en-US" dirty="0" smtClean="0"/>
              <a:t>Division of Information Technology</a:t>
            </a:r>
          </a:p>
          <a:p>
            <a:r>
              <a:rPr lang="en-US" dirty="0" smtClean="0"/>
              <a:t>University of Maryland, Baltimore County (UMBC)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562600" cy="3048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UMBC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REX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of Data</a:t>
            </a:r>
          </a:p>
          <a:p>
            <a:r>
              <a:rPr lang="en-US" dirty="0" smtClean="0"/>
              <a:t>Meta-Reports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Meta-X?</a:t>
            </a:r>
            <a:endParaRPr lang="en-US" sz="2800" dirty="0"/>
          </a:p>
        </p:txBody>
      </p:sp>
      <p:pic>
        <p:nvPicPr>
          <p:cNvPr id="1026" name="Picture 2" descr="C:\Users\georgek\AppData\Local\Microsoft\Windows\Temporary Internet Files\Content.IE5\V5E7X4G5\dicc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273991"/>
            <a:ext cx="21050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1650514">
            <a:off x="1084619" y="2596015"/>
            <a:ext cx="12383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Meta-Data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19352" y="1238980"/>
            <a:ext cx="3163939" cy="2220911"/>
            <a:chOff x="5519352" y="1238980"/>
            <a:chExt cx="3163939" cy="2220911"/>
          </a:xfrm>
        </p:grpSpPr>
        <p:pic>
          <p:nvPicPr>
            <p:cNvPr id="1048" name="Picture 24" descr="C:\Users\georgek\AppData\Local\Microsoft\Windows\Temporary Internet Files\Content.IE5\A385NW0Y\4496682475_b9114ca5ec_z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352" y="1238980"/>
              <a:ext cx="3163939" cy="2220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C:\Users\georgek\AppData\Local\Microsoft\Windows\Temporary Internet Files\Content.IE5\TAUV9R40\mother-hen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676400"/>
              <a:ext cx="1402491" cy="1402491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5999006" y="4160044"/>
            <a:ext cx="2684285" cy="1502827"/>
            <a:chOff x="5999006" y="4160044"/>
            <a:chExt cx="2684285" cy="1502827"/>
          </a:xfrm>
        </p:grpSpPr>
        <p:pic>
          <p:nvPicPr>
            <p:cNvPr id="1047" name="Picture 23" descr="C:\Users\georgek\AppData\Local\Microsoft\Windows\Temporary Internet Files\Content.IE5\TAUV9R40\the-road-ahead[1]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905" y="4160044"/>
              <a:ext cx="1912386" cy="1433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C:\Users\georgek\AppData\Local\Microsoft\Windows\Temporary Internet Files\Content.IE5\A385NW0Y\turtle_by_kukon-d5dun31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006" y="4799271"/>
              <a:ext cx="914400" cy="863600"/>
            </a:xfrm>
            <a:prstGeom prst="rect">
              <a:avLst/>
            </a:prstGeom>
            <a:noFill/>
          </p:spPr>
        </p:pic>
      </p:grpSp>
      <p:sp>
        <p:nvSpPr>
          <p:cNvPr id="19" name="Rounded Rectangle 18"/>
          <p:cNvSpPr/>
          <p:nvPr/>
        </p:nvSpPr>
        <p:spPr>
          <a:xfrm>
            <a:off x="6303806" y="3581400"/>
            <a:ext cx="1468594" cy="4979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Meta-Jokes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171575" y="3778049"/>
            <a:ext cx="3400425" cy="2317951"/>
            <a:chOff x="1171575" y="3778049"/>
            <a:chExt cx="3400425" cy="2317951"/>
          </a:xfrm>
        </p:grpSpPr>
        <p:grpSp>
          <p:nvGrpSpPr>
            <p:cNvPr id="24" name="Group 23"/>
            <p:cNvGrpSpPr/>
            <p:nvPr/>
          </p:nvGrpSpPr>
          <p:grpSpPr>
            <a:xfrm>
              <a:off x="1171575" y="3778049"/>
              <a:ext cx="3400425" cy="2317951"/>
              <a:chOff x="1171575" y="3778049"/>
              <a:chExt cx="3400425" cy="2317951"/>
            </a:xfrm>
          </p:grpSpPr>
          <p:pic>
            <p:nvPicPr>
              <p:cNvPr id="43" name="Picture 25" descr="C:\Program Files\Microsoft Office\MEDIA\CAGCAT10\j0205582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5921" y="4915658"/>
                <a:ext cx="1286079" cy="11803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5" descr="C:\Program Files\Microsoft Office\MEDIA\CAGCAT10\j0205582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534" y="3778049"/>
                <a:ext cx="1371691" cy="995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1" name="Picture 27" descr="C:\Users\georgek\AppData\Local\Microsoft\Windows\Temporary Internet Files\Content.IE5\TAUV9R40\ComputerArt1[1]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575" y="4876800"/>
                <a:ext cx="1118016" cy="1118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Curved Right Arrow 15"/>
              <p:cNvSpPr/>
              <p:nvPr/>
            </p:nvSpPr>
            <p:spPr>
              <a:xfrm rot="19126771">
                <a:off x="1626287" y="4519733"/>
                <a:ext cx="321897" cy="662782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urved Right Arrow 50"/>
              <p:cNvSpPr/>
              <p:nvPr/>
            </p:nvSpPr>
            <p:spPr>
              <a:xfrm rot="7984852">
                <a:off x="3134899" y="4147485"/>
                <a:ext cx="321897" cy="1003618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231068">
              <a:off x="2149749" y="4689911"/>
              <a:ext cx="1259627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Meta-Programming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9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Five </a:t>
            </a:r>
            <a:r>
              <a:rPr lang="en-US" sz="2800" dirty="0" err="1" smtClean="0"/>
              <a:t>Ws</a:t>
            </a:r>
            <a:r>
              <a:rPr lang="en-US" sz="2800" dirty="0" smtClean="0"/>
              <a:t> and Two Hs of Meta-Reports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Why? Better decision making from stakeholders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What? Capture activities as much as possible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When? Current and ongoing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Where? </a:t>
            </a:r>
            <a:r>
              <a:rPr lang="en-US" sz="2800" dirty="0"/>
              <a:t>Data Warehouse </a:t>
            </a:r>
            <a:r>
              <a:rPr lang="en-US" sz="2800" dirty="0" smtClean="0"/>
              <a:t> - SQL Server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Who? Input from several IT members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How? Numerous </a:t>
            </a:r>
            <a:r>
              <a:rPr lang="en-US" sz="2800" dirty="0" smtClean="0"/>
              <a:t>reports </a:t>
            </a:r>
            <a:r>
              <a:rPr lang="en-US" sz="2800" dirty="0"/>
              <a:t>are </a:t>
            </a:r>
            <a:r>
              <a:rPr lang="en-US" sz="2800" dirty="0" smtClean="0"/>
              <a:t>implemented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Happy? Yes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59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georgek\AppData\Local\Microsoft\Windows\Temporary Internet Files\Content.IE5\TAUV9R40\the-job-of-user-experience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b="4545"/>
          <a:stretch/>
        </p:blipFill>
        <p:spPr bwMode="auto">
          <a:xfrm>
            <a:off x="2590800" y="5776784"/>
            <a:ext cx="195498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Why are Meta-Reports useful?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8229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Monitor Report usage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Who is using the reports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At what time (often, periodically, rarely)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400" dirty="0" smtClean="0"/>
              <a:t>Execution time;  fine tuning the underlying code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Better decision making from </a:t>
            </a:r>
            <a:r>
              <a:rPr lang="en-US" sz="2600" dirty="0" smtClean="0"/>
              <a:t>stakeholders </a:t>
            </a:r>
            <a:br>
              <a:rPr lang="en-US" sz="2600" dirty="0" smtClean="0"/>
            </a:br>
            <a:r>
              <a:rPr lang="en-US" sz="2600" dirty="0" smtClean="0"/>
              <a:t>(</a:t>
            </a:r>
            <a:r>
              <a:rPr lang="en-US" sz="2600" dirty="0"/>
              <a:t>Managers, Administrators, Department </a:t>
            </a:r>
            <a:r>
              <a:rPr lang="en-US" sz="2600" dirty="0" smtClean="0"/>
              <a:t>Chairs, etc.)</a:t>
            </a:r>
            <a:br>
              <a:rPr lang="en-US" sz="2600" dirty="0" smtClean="0"/>
            </a:b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Monitor </a:t>
            </a:r>
            <a:r>
              <a:rPr lang="en-US" sz="2600" dirty="0"/>
              <a:t>the system/network and identify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bottlenecks</a:t>
            </a:r>
            <a:br>
              <a:rPr lang="en-US" sz="2600" dirty="0" smtClean="0"/>
            </a:br>
            <a:endParaRPr lang="en-US" sz="2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G</a:t>
            </a:r>
            <a:r>
              <a:rPr lang="en-US" sz="2600" dirty="0" smtClean="0"/>
              <a:t>ive thorough </a:t>
            </a:r>
            <a:r>
              <a:rPr lang="en-US" sz="2600" dirty="0"/>
              <a:t>insight on the usage of the </a:t>
            </a:r>
            <a:r>
              <a:rPr lang="en-US" sz="2600" dirty="0" smtClean="0"/>
              <a:t>reporting </a:t>
            </a:r>
            <a:r>
              <a:rPr lang="en-US" sz="2600" dirty="0"/>
              <a:t>environment of any </a:t>
            </a:r>
            <a:r>
              <a:rPr lang="en-US" sz="2600" dirty="0" smtClean="0"/>
              <a:t>organization.  Respond better to user requests</a:t>
            </a:r>
          </a:p>
        </p:txBody>
      </p:sp>
      <p:pic>
        <p:nvPicPr>
          <p:cNvPr id="4100" name="Picture 4" descr="C:\Users\georgek\AppData\Local\Microsoft\Windows\Temporary Internet Files\Content.IE5\V5E7X4G5\binocular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3658"/>
            <a:ext cx="1073150" cy="7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georgek\AppData\Local\Microsoft\Windows\Temporary Internet Files\Content.IE5\7ZY2NU34\Happy_FacesThum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209800"/>
            <a:ext cx="1155700" cy="96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georgek\AppData\Local\Microsoft\Windows\Temporary Internet Files\Content.IE5\TAUV9R40\bottleneck_diagram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13" y="3810000"/>
            <a:ext cx="1302923" cy="8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Meta-Reports at UMBC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/>
              <a:t>REX Activities: Bird’s Eye View by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Division and Department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User Activities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Report Usage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743200"/>
            <a:ext cx="7467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Most or Least … Within a Date Period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Active Departments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Active Users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Popular Reports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Interactive Reports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Subscribed Reports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Recently Executed Reports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562600" cy="3048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UMBC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REX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of Data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Meta-Reports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79" y="838200"/>
            <a:ext cx="612592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REX Activities by Division and Department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9150" y="685800"/>
            <a:ext cx="500450" cy="5502873"/>
            <a:chOff x="109150" y="685800"/>
            <a:chExt cx="500450" cy="550287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52400" y="685800"/>
              <a:ext cx="0" cy="548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04800" y="702273"/>
              <a:ext cx="0" cy="5486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" y="685800"/>
              <a:ext cx="0" cy="54864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52400" y="1143000"/>
              <a:ext cx="4572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52400" y="3238500"/>
              <a:ext cx="4572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9150" y="5257800"/>
              <a:ext cx="500449" cy="381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1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75" y="838200"/>
            <a:ext cx="5954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50" y="76200"/>
            <a:ext cx="8272850" cy="609600"/>
          </a:xfrm>
        </p:spPr>
        <p:txBody>
          <a:bodyPr/>
          <a:lstStyle/>
          <a:p>
            <a:r>
              <a:rPr lang="en-US" dirty="0"/>
              <a:t>REX </a:t>
            </a:r>
            <a:r>
              <a:rPr lang="en-US" dirty="0" smtClean="0"/>
              <a:t>Activities: Choose College or Division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9150" y="685800"/>
            <a:ext cx="500450" cy="5502873"/>
            <a:chOff x="109150" y="685800"/>
            <a:chExt cx="500450" cy="550287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2400" y="685800"/>
              <a:ext cx="0" cy="5486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4800" y="702273"/>
              <a:ext cx="0" cy="548640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7200" y="685800"/>
              <a:ext cx="0" cy="548640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52400" y="1143000"/>
              <a:ext cx="457200" cy="381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2400" y="3238500"/>
              <a:ext cx="4572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9150" y="5257800"/>
              <a:ext cx="500449" cy="3810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12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94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REX </a:t>
            </a:r>
            <a:r>
              <a:rPr lang="en-US" dirty="0" smtClean="0"/>
              <a:t>Activities: </a:t>
            </a:r>
            <a:r>
              <a:rPr lang="en-US" dirty="0"/>
              <a:t>Cascading List of </a:t>
            </a:r>
            <a:r>
              <a:rPr lang="en-US" dirty="0" smtClean="0"/>
              <a:t>Department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64972"/>
            <a:ext cx="5943601" cy="52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REX </a:t>
            </a:r>
            <a:r>
              <a:rPr lang="en-US" dirty="0" smtClean="0"/>
              <a:t>Activities: Selecting Date Intervals for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63847"/>
            <a:ext cx="6934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/>
              <a:t>Presented at</a:t>
            </a:r>
          </a:p>
          <a:p>
            <a:pPr algn="ctr">
              <a:spcAft>
                <a:spcPts val="600"/>
              </a:spcAft>
            </a:pPr>
            <a:r>
              <a:rPr lang="en-US" sz="3600" dirty="0" smtClean="0"/>
              <a:t>Higher Education User Group</a:t>
            </a:r>
          </a:p>
          <a:p>
            <a:pPr algn="ctr">
              <a:spcAft>
                <a:spcPts val="600"/>
              </a:spcAft>
            </a:pPr>
            <a:r>
              <a:rPr lang="en-US" sz="3200" dirty="0" smtClean="0"/>
              <a:t>Mid Atlantic Regional HEUG</a:t>
            </a:r>
          </a:p>
          <a:p>
            <a:pPr algn="ctr">
              <a:spcAft>
                <a:spcPts val="600"/>
              </a:spcAft>
            </a:pPr>
            <a:r>
              <a:rPr lang="en-US" sz="2800" i="1" dirty="0" smtClean="0"/>
              <a:t>Coppin State University, </a:t>
            </a:r>
          </a:p>
          <a:p>
            <a:pPr algn="ctr">
              <a:spcAft>
                <a:spcPts val="600"/>
              </a:spcAft>
            </a:pPr>
            <a:r>
              <a:rPr lang="en-US" sz="2800" i="1" dirty="0" smtClean="0"/>
              <a:t>Baltimore, MD</a:t>
            </a:r>
          </a:p>
          <a:p>
            <a:pPr algn="ctr">
              <a:spcAft>
                <a:spcPts val="600"/>
              </a:spcAft>
            </a:pPr>
            <a:r>
              <a:rPr lang="en-US" sz="2800" i="1" dirty="0" smtClean="0"/>
              <a:t>June 2, 2015</a:t>
            </a:r>
          </a:p>
        </p:txBody>
      </p:sp>
      <p:sp>
        <p:nvSpPr>
          <p:cNvPr id="5" name="AutoShape 2" descr="Image result for HEU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HEU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86" y="838200"/>
            <a:ext cx="611213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Choosing any Date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60" y="918494"/>
            <a:ext cx="5943600" cy="517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0960" y="4710499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REX </a:t>
            </a:r>
            <a:r>
              <a:rPr lang="en-US" dirty="0" smtClean="0"/>
              <a:t>Activities: </a:t>
            </a:r>
            <a:r>
              <a:rPr lang="en-US" dirty="0"/>
              <a:t>Choosing any Date </a:t>
            </a:r>
            <a:r>
              <a:rPr lang="en-US" dirty="0" smtClean="0"/>
              <a:t>Range (cont’d)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22" y="914400"/>
            <a:ext cx="606995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82092" y="4977549"/>
            <a:ext cx="2209800" cy="15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Ad\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jmaddox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Executive Administrative Assistant 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4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5300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REX Activities: </a:t>
            </a:r>
            <a:r>
              <a:rPr lang="en-US" dirty="0"/>
              <a:t>Division </a:t>
            </a:r>
            <a:r>
              <a:rPr lang="en-US" b="1" dirty="0"/>
              <a:t>→</a:t>
            </a:r>
            <a:r>
              <a:rPr lang="en-US" dirty="0" smtClean="0"/>
              <a:t> </a:t>
            </a:r>
            <a:r>
              <a:rPr lang="en-US" dirty="0"/>
              <a:t>Dept. </a:t>
            </a:r>
            <a:r>
              <a:rPr lang="en-US" b="1" dirty="0"/>
              <a:t>→</a:t>
            </a:r>
            <a:r>
              <a:rPr lang="en-US" dirty="0" smtClean="0"/>
              <a:t> User(LDAP)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60" y="838200"/>
            <a:ext cx="5867400" cy="536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0402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/>
              <a:t>REX </a:t>
            </a:r>
            <a:r>
              <a:rPr lang="en-US" dirty="0" smtClean="0"/>
              <a:t>Activities: Viewing Division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762000"/>
            <a:ext cx="5562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Detailed Division Activities (New Window)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917555" cy="527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67986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Viewing Department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7" y="762000"/>
            <a:ext cx="7310182" cy="53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Detailed Department Activities (New Window)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1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199"/>
            <a:ext cx="6172200" cy="53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6260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Linking to Initial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730601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4496"/>
            <a:ext cx="5531761" cy="516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6875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Linking to Report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562600" cy="3048000"/>
          </a:xfrm>
        </p:spPr>
        <p:txBody>
          <a:bodyPr/>
          <a:lstStyle/>
          <a:p>
            <a:r>
              <a:rPr lang="en-US" dirty="0" smtClean="0"/>
              <a:t>UMBC at a Glance</a:t>
            </a:r>
          </a:p>
          <a:p>
            <a:r>
              <a:rPr lang="en-US" dirty="0" smtClean="0"/>
              <a:t>REX at a Glance</a:t>
            </a:r>
          </a:p>
          <a:p>
            <a:r>
              <a:rPr lang="en-US" dirty="0" smtClean="0"/>
              <a:t>Power of Data</a:t>
            </a:r>
          </a:p>
          <a:p>
            <a:r>
              <a:rPr lang="en-US" dirty="0" smtClean="0"/>
              <a:t>Meta-Reports</a:t>
            </a:r>
          </a:p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929160" cy="54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Report Execution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399"/>
            <a:ext cx="5943600" cy="52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19" y="3630054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Graphical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REX </a:t>
            </a:r>
            <a:r>
              <a:rPr lang="en-US" dirty="0" smtClean="0"/>
              <a:t>Activities: Report Count by Division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390501" cy="529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Activities: Unique Reports by Division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3805"/>
            <a:ext cx="625736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867400" cy="536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34</a:t>
            </a:fld>
            <a:endParaRPr lang="en-US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Activities: Graphical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Activities: Unique Users by Division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315075" cy="522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2865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86000" y="4191000"/>
            <a:ext cx="2209800" cy="304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\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megan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Coordinator, Women’s Center, Provost and Academic Affairs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29357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609600"/>
          </a:xfrm>
        </p:spPr>
        <p:txBody>
          <a:bodyPr/>
          <a:lstStyle/>
          <a:p>
            <a:r>
              <a:rPr lang="en-US" dirty="0" smtClean="0"/>
              <a:t>REX Activities: </a:t>
            </a:r>
            <a:r>
              <a:rPr lang="en-US" dirty="0"/>
              <a:t>L</a:t>
            </a:r>
            <a:r>
              <a:rPr lang="en-US" dirty="0" smtClean="0"/>
              <a:t>inking to User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17518"/>
            <a:ext cx="5923009" cy="538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Activities Within Date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Meta-Reports at UMBC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858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REX Activities; Bird’s Eye View by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 and Department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 Activities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Report Usage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743200"/>
            <a:ext cx="7467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Most or Least … Within a Date Period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Active Departments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Active Users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Popular Reports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Interactive Reports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Subscribed Reports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Recently Executed Reports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39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Dashboard-Style Meta-Reports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657600" cy="49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86" y="846560"/>
            <a:ext cx="3886200" cy="529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21" y="228600"/>
            <a:ext cx="426331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/>
              <a:t>UMBC at a Glance in 2014</a:t>
            </a:r>
            <a:endParaRPr lang="en-US" sz="3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62932" y="974725"/>
            <a:ext cx="5418137" cy="46166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President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Dr. Freeman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Hrabowski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6800" y="4182070"/>
            <a:ext cx="3429001" cy="92333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en-US" dirty="0" smtClean="0">
                <a:latin typeface="+mn-lt"/>
              </a:rPr>
              <a:t>SAT Average                              1214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Grade </a:t>
            </a:r>
            <a:r>
              <a:rPr lang="en-US" dirty="0">
                <a:latin typeface="+mn-lt"/>
              </a:rPr>
              <a:t>Point </a:t>
            </a:r>
            <a:r>
              <a:rPr lang="en-US" dirty="0" smtClean="0">
                <a:latin typeface="+mn-lt"/>
              </a:rPr>
              <a:t>Average                3.78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Living </a:t>
            </a:r>
            <a:r>
              <a:rPr lang="en-US" dirty="0">
                <a:latin typeface="+mn-lt"/>
              </a:rPr>
              <a:t>on </a:t>
            </a:r>
            <a:r>
              <a:rPr lang="en-US" dirty="0" smtClean="0">
                <a:latin typeface="+mn-lt"/>
              </a:rPr>
              <a:t>Campus                      72%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76800" y="2076510"/>
            <a:ext cx="3428999" cy="1415772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Faculty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Full-time                                     520 </a:t>
            </a:r>
            <a:endParaRPr lang="en-US" sz="16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Part-time                                    265 </a:t>
            </a:r>
            <a:endParaRPr lang="en-US" sz="1600" dirty="0">
              <a:latin typeface="+mn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Staff                                       1,289</a:t>
            </a:r>
          </a:p>
          <a:p>
            <a:pPr>
              <a:defRPr/>
            </a:pP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Total                                       2,074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62000" y="5943600"/>
            <a:ext cx="7772400" cy="368300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Carnegie Classification – Research Universities (High Research Activity)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34290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Student Enrollment</a:t>
            </a:r>
            <a:endParaRPr lang="en-US" sz="20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1" y="2075242"/>
            <a:ext cx="3429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Undergraduate                     11,379</a:t>
            </a:r>
            <a:endParaRPr lang="en-US" dirty="0"/>
          </a:p>
          <a:p>
            <a:r>
              <a:rPr lang="en-US" dirty="0" smtClean="0"/>
              <a:t>Graduate                                  </a:t>
            </a:r>
            <a:r>
              <a:rPr lang="en-US" dirty="0"/>
              <a:t>2,600</a:t>
            </a:r>
          </a:p>
          <a:p>
            <a:r>
              <a:rPr lang="en-US" dirty="0"/>
              <a:t>Total </a:t>
            </a:r>
            <a:r>
              <a:rPr lang="en-US" dirty="0" smtClean="0"/>
              <a:t>                                       </a:t>
            </a:r>
            <a:r>
              <a:rPr lang="en-US" dirty="0"/>
              <a:t>13,979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790890"/>
            <a:ext cx="3429001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Freshman Class Profile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1" y="5391090"/>
            <a:ext cx="34290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19 </a:t>
            </a:r>
            <a:r>
              <a:rPr lang="en-US" sz="2000" dirty="0" smtClean="0"/>
              <a:t>NCAA </a:t>
            </a:r>
            <a:r>
              <a:rPr lang="en-US" sz="2000" dirty="0"/>
              <a:t>Division I </a:t>
            </a:r>
            <a:r>
              <a:rPr lang="en-US" sz="2000" dirty="0" smtClean="0"/>
              <a:t>Sports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1676400"/>
            <a:ext cx="3428999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Employees</a:t>
            </a:r>
            <a:endParaRPr lang="en-US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2" y="3636430"/>
            <a:ext cx="3428999" cy="21852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Undergraduate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Majors                                          42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Minors                                          41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Certificates                                  17 </a:t>
            </a:r>
            <a:endParaRPr lang="en-US" sz="16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Graduate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Masters                                       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37</a:t>
            </a:r>
            <a:r>
              <a:rPr lang="en-US" sz="1600" dirty="0" smtClean="0">
                <a:ea typeface="ＭＳ Ｐゴシック" charset="0"/>
                <a:cs typeface="ＭＳ Ｐゴシック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Doctoral                                      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24</a:t>
            </a:r>
            <a:endParaRPr lang="en-US" sz="1600" dirty="0" smtClean="0"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Certificates</a:t>
            </a: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                 </a:t>
            </a:r>
            <a:r>
              <a:rPr lang="en-US" sz="1600" dirty="0">
                <a:ea typeface="ＭＳ Ｐゴシック" charset="0"/>
                <a:cs typeface="ＭＳ Ｐゴシック" charset="0"/>
              </a:rPr>
              <a:t>24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2" y="3238905"/>
            <a:ext cx="342899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Programs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3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Guided Reports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7219950" cy="56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19" y="1371600"/>
            <a:ext cx="6291127" cy="45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5908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Additional Meta-Reports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25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19" y="762000"/>
            <a:ext cx="599598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Report Usage Comparisons within 3 years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75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3048"/>
            <a:ext cx="3118794" cy="52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65838"/>
            <a:ext cx="197709" cy="14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63048"/>
            <a:ext cx="4800600" cy="52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Report Usage by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5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561153" cy="519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5146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Report Usage by Month in a Year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48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9" y="823785"/>
            <a:ext cx="8296275" cy="52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423842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14" y="989362"/>
            <a:ext cx="4735510" cy="484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Report Usage by Day in a Month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8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74724" cy="51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saydeh1\AppData\Local\Microsoft\Windows\Temporary Internet Files\Content.IE5\7VG14Q4Z\hand-cursor-icon-pic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85186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72893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Report Usage by Hour in a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3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35162" cy="363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1"/>
            <a:ext cx="4419600" cy="44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Overall Report Usage by Minute in a Hour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00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19190" y="1197114"/>
            <a:ext cx="3791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Questions</a:t>
            </a:r>
            <a:r>
              <a:rPr lang="en-US" sz="4000" dirty="0"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  <a:endParaRPr 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743200"/>
            <a:ext cx="1866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23807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  Thank </a:t>
            </a:r>
            <a:r>
              <a:rPr lang="en-US" sz="4000" dirty="0" smtClean="0">
                <a:latin typeface="MV Boli" panose="02000500030200090000" pitchFamily="2" charset="0"/>
                <a:cs typeface="MV Boli" panose="02000500030200090000" pitchFamily="2" charset="0"/>
              </a:rPr>
              <a:t>you!</a:t>
            </a:r>
          </a:p>
          <a:p>
            <a:endParaRPr lang="en-US" sz="3200" dirty="0" smtClean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2800" y="2896104"/>
            <a:ext cx="2667000" cy="1371096"/>
            <a:chOff x="6019800" y="4767350"/>
            <a:chExt cx="2667000" cy="1371096"/>
          </a:xfrm>
        </p:grpSpPr>
        <p:pic>
          <p:nvPicPr>
            <p:cNvPr id="6" name="Picture 2" descr="Image result for envelo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4767350"/>
              <a:ext cx="2667000" cy="1357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29400" y="5030450"/>
              <a:ext cx="1676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saydeh1@</a:t>
              </a:r>
            </a:p>
            <a:p>
              <a:endParaRPr lang="en-US" sz="2200" dirty="0" smtClean="0"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sz="22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umbc.edu</a:t>
              </a:r>
              <a:endParaRPr lang="en-US" sz="22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0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562600" cy="3048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UMBC at a Glance</a:t>
            </a:r>
          </a:p>
          <a:p>
            <a:r>
              <a:rPr lang="en-US" dirty="0" smtClean="0"/>
              <a:t>REX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Power of Data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Meta-Reports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en-US" dirty="0" smtClean="0"/>
              <a:t>eport </a:t>
            </a:r>
            <a:r>
              <a:rPr lang="en-US" b="1" dirty="0" err="1" smtClean="0"/>
              <a:t>EX</a:t>
            </a:r>
            <a:r>
              <a:rPr lang="en-US" dirty="0" err="1" smtClean="0"/>
              <a:t>change</a:t>
            </a:r>
            <a:r>
              <a:rPr lang="en-US" dirty="0" smtClean="0"/>
              <a:t> (REX) at a Glance</a:t>
            </a:r>
            <a:endParaRPr lang="en-US" dirty="0"/>
          </a:p>
        </p:txBody>
      </p:sp>
      <p:sp>
        <p:nvSpPr>
          <p:cNvPr id="7" name="Subtitle 2"/>
          <p:cNvSpPr>
            <a:spLocks/>
          </p:cNvSpPr>
          <p:nvPr/>
        </p:nvSpPr>
        <p:spPr bwMode="auto">
          <a:xfrm>
            <a:off x="709613" y="762000"/>
            <a:ext cx="828198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 smtClean="0">
                <a:latin typeface="+mn-lt"/>
              </a:rPr>
              <a:t>REX</a:t>
            </a:r>
            <a:r>
              <a:rPr lang="en-US" dirty="0" smtClean="0">
                <a:latin typeface="+mn-lt"/>
              </a:rPr>
              <a:t>, a </a:t>
            </a:r>
            <a:r>
              <a:rPr lang="en-US" dirty="0">
                <a:latin typeface="+mn-lt"/>
              </a:rPr>
              <a:t>reporting and decision support environment for UMBC’s data warehouse that allows users to report and analyze University data for administrative purposes</a:t>
            </a:r>
            <a:r>
              <a:rPr lang="en-US" dirty="0" smtClean="0">
                <a:latin typeface="+mn-lt"/>
              </a:rPr>
              <a:t>. </a:t>
            </a:r>
          </a:p>
          <a:p>
            <a:pPr>
              <a:spcBef>
                <a:spcPct val="20000"/>
              </a:spcBef>
            </a:pPr>
            <a:endParaRPr lang="en-US" dirty="0" smtClean="0"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</a:rPr>
              <a:t>2006: </a:t>
            </a:r>
            <a:r>
              <a:rPr lang="en-US" dirty="0" smtClean="0">
                <a:latin typeface="+mn-lt"/>
              </a:rPr>
              <a:t>UMBC </a:t>
            </a:r>
            <a:r>
              <a:rPr lang="en-US" dirty="0">
                <a:latin typeface="+mn-lt"/>
              </a:rPr>
              <a:t>purchased a data warehouse product from a </a:t>
            </a:r>
            <a:r>
              <a:rPr lang="en-US" dirty="0" smtClean="0">
                <a:latin typeface="+mn-lt"/>
              </a:rPr>
              <a:t>local </a:t>
            </a:r>
            <a:r>
              <a:rPr lang="en-US" dirty="0">
                <a:latin typeface="+mn-lt"/>
              </a:rPr>
              <a:t>company, </a:t>
            </a:r>
            <a:r>
              <a:rPr lang="en-US" dirty="0" err="1">
                <a:latin typeface="+mn-lt"/>
              </a:rPr>
              <a:t>iStrategy</a:t>
            </a:r>
            <a:r>
              <a:rPr lang="en-US" dirty="0">
                <a:latin typeface="+mn-lt"/>
              </a:rPr>
              <a:t>.  The product loads data from </a:t>
            </a:r>
            <a:r>
              <a:rPr lang="en-US" dirty="0" smtClean="0">
                <a:latin typeface="+mn-lt"/>
              </a:rPr>
              <a:t>PeopleSoft </a:t>
            </a:r>
            <a:r>
              <a:rPr lang="en-US" dirty="0">
                <a:latin typeface="+mn-lt"/>
              </a:rPr>
              <a:t>Student Administration (PSSA) into a set of </a:t>
            </a:r>
            <a:r>
              <a:rPr lang="en-US" dirty="0" smtClean="0">
                <a:latin typeface="+mn-lt"/>
              </a:rPr>
              <a:t>SQL Server tables </a:t>
            </a:r>
            <a:r>
              <a:rPr lang="en-US" dirty="0">
                <a:latin typeface="+mn-lt"/>
              </a:rPr>
              <a:t>designed to facilitate reporting (came with many delivered reports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dirty="0"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</a:rPr>
              <a:t>2007: </a:t>
            </a:r>
            <a:r>
              <a:rPr lang="en-US" dirty="0" smtClean="0">
                <a:latin typeface="+mn-lt"/>
              </a:rPr>
              <a:t>Converted </a:t>
            </a:r>
            <a:r>
              <a:rPr lang="en-US" dirty="0">
                <a:latin typeface="+mn-lt"/>
              </a:rPr>
              <a:t>critical legacy data into a </a:t>
            </a:r>
            <a:r>
              <a:rPr lang="ja-JP" altLang="en-US" dirty="0">
                <a:latin typeface="+mn-lt"/>
              </a:rPr>
              <a:t>“</a:t>
            </a:r>
            <a:r>
              <a:rPr lang="en-US" altLang="ja-JP" dirty="0">
                <a:latin typeface="+mn-lt"/>
              </a:rPr>
              <a:t>virtual</a:t>
            </a:r>
            <a:r>
              <a:rPr lang="ja-JP" altLang="en-US" dirty="0">
                <a:latin typeface="+mn-lt"/>
              </a:rPr>
              <a:t>”</a:t>
            </a:r>
            <a:r>
              <a:rPr lang="en-US" altLang="ja-JP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PSSA </a:t>
            </a:r>
            <a:r>
              <a:rPr lang="en-US" altLang="ja-JP" dirty="0">
                <a:latin typeface="+mn-lt"/>
              </a:rPr>
              <a:t>database, thereby getting the warehouse and its reporting tool to </a:t>
            </a:r>
            <a:r>
              <a:rPr lang="en-US" altLang="ja-JP" dirty="0" smtClean="0">
                <a:latin typeface="+mn-lt"/>
              </a:rPr>
              <a:t>work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altLang="ja-JP" dirty="0"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</a:rPr>
              <a:t>2009: </a:t>
            </a:r>
            <a:r>
              <a:rPr lang="en-US" altLang="ja-JP" dirty="0" smtClean="0">
                <a:latin typeface="+mn-lt"/>
              </a:rPr>
              <a:t>Went </a:t>
            </a:r>
            <a:r>
              <a:rPr lang="en-US" altLang="ja-JP" dirty="0">
                <a:latin typeface="+mn-lt"/>
              </a:rPr>
              <a:t>live with </a:t>
            </a:r>
            <a:r>
              <a:rPr lang="en-US" altLang="ja-JP" dirty="0" smtClean="0">
                <a:latin typeface="+mn-lt"/>
              </a:rPr>
              <a:t>PeopleSoft </a:t>
            </a:r>
            <a:r>
              <a:rPr lang="en-US" altLang="ja-JP" dirty="0">
                <a:latin typeface="+mn-lt"/>
              </a:rPr>
              <a:t>Student Administration </a:t>
            </a:r>
            <a:r>
              <a:rPr lang="en-US" altLang="ja-JP" dirty="0" smtClean="0">
                <a:latin typeface="+mn-lt"/>
              </a:rPr>
              <a:t>(Recruitment</a:t>
            </a:r>
            <a:r>
              <a:rPr lang="en-US" altLang="ja-JP" dirty="0">
                <a:latin typeface="+mn-lt"/>
              </a:rPr>
              <a:t>, Admissions, Financial Aid, Registration and Student Billing</a:t>
            </a:r>
            <a:r>
              <a:rPr lang="en-US" altLang="ja-JP" dirty="0" smtClean="0">
                <a:latin typeface="+mn-lt"/>
              </a:rPr>
              <a:t>). 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Branded the data warehouse as REX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dirty="0" smtClean="0"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</a:rPr>
              <a:t>2010: </a:t>
            </a:r>
            <a:r>
              <a:rPr lang="en-US" dirty="0" smtClean="0">
                <a:latin typeface="+mn-lt"/>
              </a:rPr>
              <a:t>Converted  </a:t>
            </a:r>
            <a:r>
              <a:rPr lang="en-US" dirty="0">
                <a:latin typeface="+mn-lt"/>
              </a:rPr>
              <a:t>census data  from 1995 to present into data </a:t>
            </a:r>
            <a:r>
              <a:rPr lang="en-US" dirty="0" smtClean="0">
                <a:latin typeface="+mn-lt"/>
              </a:rPr>
              <a:t>warehouse. Implemented Finance Module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n-US" dirty="0" smtClean="0">
              <a:latin typeface="+mn-lt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</a:rPr>
              <a:t>2012: </a:t>
            </a:r>
            <a:r>
              <a:rPr lang="en-US" dirty="0" smtClean="0">
                <a:latin typeface="+mn-lt"/>
              </a:rPr>
              <a:t>Implemented Learn Analytics Module using Blackboard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data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25194"/>
              </p:ext>
            </p:extLst>
          </p:nvPr>
        </p:nvGraphicFramePr>
        <p:xfrm>
          <a:off x="685800" y="83820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954434"/>
              </p:ext>
            </p:extLst>
          </p:nvPr>
        </p:nvGraphicFramePr>
        <p:xfrm>
          <a:off x="4724400" y="8382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748990"/>
              </p:ext>
            </p:extLst>
          </p:nvPr>
        </p:nvGraphicFramePr>
        <p:xfrm>
          <a:off x="685800" y="365760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34271"/>
              </p:ext>
            </p:extLst>
          </p:nvPr>
        </p:nvGraphicFramePr>
        <p:xfrm>
          <a:off x="4724400" y="36576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REX by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436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5562600" cy="3048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UMBC at a Glance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REX at a Glance</a:t>
            </a:r>
          </a:p>
          <a:p>
            <a:r>
              <a:rPr lang="en-US" dirty="0" smtClean="0"/>
              <a:t>Power of Data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Meta-Reports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FA59-11D5-4249-83D4-10227080E4D6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Power of Data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988475"/>
            <a:ext cx="487680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UMBC gathers data </a:t>
            </a:r>
            <a:r>
              <a:rPr lang="en-US" dirty="0"/>
              <a:t>related to faculty, staff, and students and </a:t>
            </a:r>
            <a:r>
              <a:rPr lang="en-US" dirty="0" smtClean="0"/>
              <a:t>stores </a:t>
            </a:r>
            <a:r>
              <a:rPr lang="en-US" dirty="0"/>
              <a:t>it in </a:t>
            </a:r>
            <a:r>
              <a:rPr lang="en-US" dirty="0" smtClean="0"/>
              <a:t>PeopleSoft</a:t>
            </a:r>
          </a:p>
          <a:p>
            <a:endParaRPr lang="en-US" dirty="0"/>
          </a:p>
          <a:p>
            <a:r>
              <a:rPr lang="en-US" dirty="0" smtClean="0"/>
              <a:t>Nightly </a:t>
            </a:r>
            <a:r>
              <a:rPr lang="en-US" dirty="0"/>
              <a:t>extract </a:t>
            </a:r>
            <a:r>
              <a:rPr lang="en-US" dirty="0" smtClean="0"/>
              <a:t>from PeopleSoft </a:t>
            </a:r>
            <a:r>
              <a:rPr lang="en-US" b="1" dirty="0"/>
              <a:t>→</a:t>
            </a:r>
            <a:r>
              <a:rPr lang="en-US" dirty="0" smtClean="0"/>
              <a:t> SQL-Server</a:t>
            </a:r>
          </a:p>
          <a:p>
            <a:endParaRPr lang="en-US" dirty="0"/>
          </a:p>
          <a:p>
            <a:r>
              <a:rPr lang="en-US" dirty="0" smtClean="0"/>
              <a:t>Reports </a:t>
            </a:r>
            <a:r>
              <a:rPr lang="en-US" dirty="0"/>
              <a:t>are written over the data to show various aspects of the university to various </a:t>
            </a:r>
            <a:r>
              <a:rPr lang="en-US" dirty="0" smtClean="0"/>
              <a:t>stakeholders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990600" y="762000"/>
            <a:ext cx="3197499" cy="2819400"/>
            <a:chOff x="990600" y="762000"/>
            <a:chExt cx="3197499" cy="2819400"/>
          </a:xfrm>
        </p:grpSpPr>
        <p:pic>
          <p:nvPicPr>
            <p:cNvPr id="3075" name="Picture 3" descr="C:\Users\georgek\AppData\Local\Microsoft\Windows\Temporary Internet Files\Content.IE5\TAUV9R40\large-Blue-Database-0-16973[1]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299" y="1709890"/>
              <a:ext cx="559942" cy="845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90600" y="1525056"/>
              <a:ext cx="609600" cy="28469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6899" y="3296706"/>
              <a:ext cx="609600" cy="28469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8801" y="2793242"/>
              <a:ext cx="609600" cy="2846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01010101</a:t>
              </a:r>
              <a:endParaRPr lang="en-US" sz="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5099" y="2793242"/>
              <a:ext cx="609600" cy="2846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01010101</a:t>
              </a:r>
              <a:endParaRPr lang="en-US" sz="8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78499" y="2390470"/>
              <a:ext cx="609600" cy="2846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6401" y="2148649"/>
              <a:ext cx="609600" cy="2846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cxnSp>
          <p:nvCxnSpPr>
            <p:cNvPr id="17" name="Straight Arrow Connector 16"/>
            <p:cNvCxnSpPr>
              <a:stCxn id="11" idx="3"/>
            </p:cNvCxnSpPr>
            <p:nvPr/>
          </p:nvCxnSpPr>
          <p:spPr>
            <a:xfrm flipV="1">
              <a:off x="1898401" y="2532817"/>
              <a:ext cx="613298" cy="4027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3"/>
            </p:cNvCxnSpPr>
            <p:nvPr/>
          </p:nvCxnSpPr>
          <p:spPr>
            <a:xfrm>
              <a:off x="1746001" y="2290996"/>
              <a:ext cx="634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3"/>
              <a:endCxn id="3075" idx="1"/>
            </p:cNvCxnSpPr>
            <p:nvPr/>
          </p:nvCxnSpPr>
          <p:spPr>
            <a:xfrm>
              <a:off x="1600200" y="1667403"/>
              <a:ext cx="780099" cy="4654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85449" y="904347"/>
              <a:ext cx="609600" cy="2846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>
              <a:off x="1990249" y="1189041"/>
              <a:ext cx="521450" cy="520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73699" y="1567543"/>
              <a:ext cx="609600" cy="28469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01010101</a:t>
              </a:r>
              <a:endParaRPr lang="en-US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6499" y="762000"/>
              <a:ext cx="609600" cy="28469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01010101</a:t>
              </a:r>
              <a:endParaRPr lang="en-US" sz="800" b="1" dirty="0"/>
            </a:p>
          </p:txBody>
        </p:sp>
        <p:cxnSp>
          <p:nvCxnSpPr>
            <p:cNvPr id="25" name="Straight Arrow Connector 24"/>
            <p:cNvCxnSpPr>
              <a:stCxn id="10" idx="2"/>
            </p:cNvCxnSpPr>
            <p:nvPr/>
          </p:nvCxnSpPr>
          <p:spPr>
            <a:xfrm flipH="1">
              <a:off x="2740299" y="1046694"/>
              <a:ext cx="381000" cy="6631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1"/>
              <a:endCxn id="3075" idx="3"/>
            </p:cNvCxnSpPr>
            <p:nvPr/>
          </p:nvCxnSpPr>
          <p:spPr>
            <a:xfrm flipH="1">
              <a:off x="2940241" y="1709890"/>
              <a:ext cx="333458" cy="4229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1"/>
            </p:cNvCxnSpPr>
            <p:nvPr/>
          </p:nvCxnSpPr>
          <p:spPr>
            <a:xfrm flipH="1" flipV="1">
              <a:off x="2940241" y="2290996"/>
              <a:ext cx="638258" cy="2418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1"/>
            </p:cNvCxnSpPr>
            <p:nvPr/>
          </p:nvCxnSpPr>
          <p:spPr>
            <a:xfrm flipH="1" flipV="1">
              <a:off x="2740299" y="2532817"/>
              <a:ext cx="304800" cy="40277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" name="Straight Arrow Connector 3072"/>
            <p:cNvCxnSpPr>
              <a:stCxn id="8" idx="0"/>
              <a:endCxn id="3075" idx="2"/>
            </p:cNvCxnSpPr>
            <p:nvPr/>
          </p:nvCxnSpPr>
          <p:spPr>
            <a:xfrm flipV="1">
              <a:off x="2511699" y="2555868"/>
              <a:ext cx="148571" cy="7408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648200" y="685800"/>
            <a:ext cx="4267200" cy="5486400"/>
            <a:chOff x="4648200" y="685800"/>
            <a:chExt cx="4267200" cy="5486400"/>
          </a:xfrm>
        </p:grpSpPr>
        <p:grpSp>
          <p:nvGrpSpPr>
            <p:cNvPr id="3093" name="Group 3092"/>
            <p:cNvGrpSpPr/>
            <p:nvPr/>
          </p:nvGrpSpPr>
          <p:grpSpPr>
            <a:xfrm>
              <a:off x="6060748" y="3484719"/>
              <a:ext cx="2778452" cy="2687481"/>
              <a:chOff x="5943600" y="838200"/>
              <a:chExt cx="2133600" cy="2102078"/>
            </a:xfrm>
          </p:grpSpPr>
          <p:sp>
            <p:nvSpPr>
              <p:cNvPr id="3092" name="Explosion 1 3091"/>
              <p:cNvSpPr/>
              <p:nvPr/>
            </p:nvSpPr>
            <p:spPr>
              <a:xfrm>
                <a:off x="5943600" y="1237566"/>
                <a:ext cx="2133600" cy="1702712"/>
              </a:xfrm>
              <a:prstGeom prst="irregularSeal1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90" name="Picture 7" descr="C:\Users\georgek\AppData\Local\Microsoft\Windows\Temporary Internet Files\Content.IE5\TAUV9R40\large-straighten-books-33.3-4600[1]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6948" y="1520624"/>
                <a:ext cx="1746904" cy="1269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5" descr="C:\Users\georgek\AppData\Local\Microsoft\Windows\Temporary Internet Files\Content.IE5\TAUV9R40\70px-Face-sad.svg[1]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838200"/>
                <a:ext cx="114300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95" name="TextBox 3094"/>
            <p:cNvSpPr txBox="1"/>
            <p:nvPr/>
          </p:nvSpPr>
          <p:spPr>
            <a:xfrm>
              <a:off x="4648200" y="685800"/>
              <a:ext cx="4267200" cy="2862322"/>
            </a:xfrm>
            <a:prstGeom prst="rect">
              <a:avLst/>
            </a:prstGeom>
            <a:solidFill>
              <a:srgbClr val="FFEBAB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User activities </a:t>
              </a:r>
              <a:r>
                <a:rPr lang="en-US" b="1" dirty="0" smtClean="0"/>
                <a:t>→</a:t>
              </a:r>
              <a:r>
                <a:rPr lang="en-US" dirty="0" smtClean="0"/>
                <a:t> enormous </a:t>
              </a:r>
              <a:r>
                <a:rPr lang="en-US" dirty="0"/>
                <a:t>information </a:t>
              </a:r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Data: one </a:t>
              </a:r>
              <a:r>
                <a:rPr lang="en-US" dirty="0"/>
                <a:t>of the most important assets of any </a:t>
              </a:r>
              <a:r>
                <a:rPr lang="en-US" dirty="0" smtClean="0"/>
                <a:t>organization</a:t>
              </a:r>
            </a:p>
            <a:p>
              <a:endParaRPr lang="en-US" dirty="0"/>
            </a:p>
            <a:p>
              <a:r>
                <a:rPr lang="en-US" dirty="0" smtClean="0"/>
                <a:t>Decisions are made depending on what type of information is made available</a:t>
              </a:r>
            </a:p>
            <a:p>
              <a:endParaRPr lang="en-US" dirty="0"/>
            </a:p>
            <a:p>
              <a:r>
                <a:rPr lang="en-US" dirty="0" smtClean="0"/>
                <a:t>Un-harvested </a:t>
              </a:r>
              <a:r>
                <a:rPr lang="en-US" dirty="0"/>
                <a:t>data </a:t>
              </a:r>
              <a:r>
                <a:rPr lang="en-US" b="1" dirty="0" smtClean="0"/>
                <a:t>=</a:t>
              </a:r>
              <a:r>
                <a:rPr lang="en-US" dirty="0" smtClean="0"/>
                <a:t> unchecked </a:t>
              </a:r>
              <a:r>
                <a:rPr lang="en-US" dirty="0"/>
                <a:t>book </a:t>
              </a:r>
              <a:r>
                <a:rPr lang="en-US" dirty="0" smtClean="0"/>
                <a:t>collecting dust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931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420-6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420-6a</Template>
  <TotalTime>1774</TotalTime>
  <Words>865</Words>
  <Application>Microsoft Office PowerPoint</Application>
  <PresentationFormat>On-screen Show (4:3)</PresentationFormat>
  <Paragraphs>238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ＭＳ Ｐゴシック</vt:lpstr>
      <vt:lpstr>Arial</vt:lpstr>
      <vt:lpstr>Calibri</vt:lpstr>
      <vt:lpstr>MV Boli</vt:lpstr>
      <vt:lpstr>Wingdings</vt:lpstr>
      <vt:lpstr>420-6a</vt:lpstr>
      <vt:lpstr>Custom Design</vt:lpstr>
      <vt:lpstr>Meta-Reports: a Bird’s Eye View of Operational Data at UMBC</vt:lpstr>
      <vt:lpstr>PowerPoint Presentation</vt:lpstr>
      <vt:lpstr>Outline</vt:lpstr>
      <vt:lpstr>UMBC at a Glance in 2014</vt:lpstr>
      <vt:lpstr>Outline</vt:lpstr>
      <vt:lpstr>Report EXchange (REX) at a Glance</vt:lpstr>
      <vt:lpstr>REX by Numbers</vt:lpstr>
      <vt:lpstr>Outline</vt:lpstr>
      <vt:lpstr>The Power of Data</vt:lpstr>
      <vt:lpstr>Outline</vt:lpstr>
      <vt:lpstr>What is Meta-X?</vt:lpstr>
      <vt:lpstr>Five Ws and Two Hs of Meta-Reports</vt:lpstr>
      <vt:lpstr>Why are Meta-Reports useful?</vt:lpstr>
      <vt:lpstr>Meta-Reports at UMBC</vt:lpstr>
      <vt:lpstr>Outline</vt:lpstr>
      <vt:lpstr> REX Activities by Division and Department </vt:lpstr>
      <vt:lpstr>REX Activities: Choose College or Division</vt:lpstr>
      <vt:lpstr>REX Activities: Cascading List of Department Names</vt:lpstr>
      <vt:lpstr>REX Activities: Selecting Date Intervals for Reports</vt:lpstr>
      <vt:lpstr>REX Activities: Choosing any Date Range</vt:lpstr>
      <vt:lpstr>REX Activities: Choosing any Date Range (cont’d)</vt:lpstr>
      <vt:lpstr> REX Activities: Division → Dept. → User(LDAP) </vt:lpstr>
      <vt:lpstr>REX Activities: Viewing Division Activities</vt:lpstr>
      <vt:lpstr>Detailed Division Activities (New Window)</vt:lpstr>
      <vt:lpstr>REX Activities: Viewing Department Activities</vt:lpstr>
      <vt:lpstr>Detailed Department Activities (New Window)</vt:lpstr>
      <vt:lpstr>REX Activities: Linking to Initial Report</vt:lpstr>
      <vt:lpstr>Target Report</vt:lpstr>
      <vt:lpstr>REX Activities: Linking to Report Activities</vt:lpstr>
      <vt:lpstr>Report Execution Statistics</vt:lpstr>
      <vt:lpstr>REX Activities: Graphical Representation</vt:lpstr>
      <vt:lpstr>REX Activities: Report Count by Division</vt:lpstr>
      <vt:lpstr>REX Activities: Unique Reports by Division</vt:lpstr>
      <vt:lpstr>REX Activities: Graphical Representation</vt:lpstr>
      <vt:lpstr>REX Activities: Unique Users by Division</vt:lpstr>
      <vt:lpstr>REX Activities: Linking to User Activities</vt:lpstr>
      <vt:lpstr>User Activities Within Date Period</vt:lpstr>
      <vt:lpstr>Meta-Reports at UMBC</vt:lpstr>
      <vt:lpstr>Dashboard-Style Meta-Reports</vt:lpstr>
      <vt:lpstr>More Guided Reports</vt:lpstr>
      <vt:lpstr>PowerPoint Presentation</vt:lpstr>
      <vt:lpstr>Report Usage Comparisons within 3 years</vt:lpstr>
      <vt:lpstr>Overall Report Usage by Year</vt:lpstr>
      <vt:lpstr>Overall Report Usage by Month in a Year</vt:lpstr>
      <vt:lpstr>Overall Report Usage by Day in a Month</vt:lpstr>
      <vt:lpstr>Overall Report Usage by Hour in a Day</vt:lpstr>
      <vt:lpstr>Overall Report Usage by Minute in a Hour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Saydeh Karabatis</dc:creator>
  <cp:lastModifiedBy>George Karabatis</cp:lastModifiedBy>
  <cp:revision>183</cp:revision>
  <cp:lastPrinted>2015-06-02T00:16:09Z</cp:lastPrinted>
  <dcterms:created xsi:type="dcterms:W3CDTF">2015-05-27T17:16:19Z</dcterms:created>
  <dcterms:modified xsi:type="dcterms:W3CDTF">2015-06-02T02:20:21Z</dcterms:modified>
</cp:coreProperties>
</file>