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70" r:id="rId4"/>
    <p:sldId id="354" r:id="rId5"/>
    <p:sldId id="368" r:id="rId6"/>
    <p:sldId id="384" r:id="rId7"/>
    <p:sldId id="385" r:id="rId8"/>
    <p:sldId id="386" r:id="rId9"/>
    <p:sldId id="387" r:id="rId10"/>
    <p:sldId id="388" r:id="rId11"/>
    <p:sldId id="381" r:id="rId12"/>
    <p:sldId id="345" r:id="rId13"/>
    <p:sldId id="380" r:id="rId14"/>
    <p:sldId id="379" r:id="rId15"/>
    <p:sldId id="364" r:id="rId16"/>
    <p:sldId id="375" r:id="rId17"/>
    <p:sldId id="365" r:id="rId18"/>
    <p:sldId id="369" r:id="rId19"/>
    <p:sldId id="357" r:id="rId20"/>
    <p:sldId id="370" r:id="rId21"/>
    <p:sldId id="362" r:id="rId22"/>
    <p:sldId id="360" r:id="rId23"/>
    <p:sldId id="366" r:id="rId24"/>
    <p:sldId id="382" r:id="rId25"/>
    <p:sldId id="359" r:id="rId26"/>
    <p:sldId id="361" r:id="rId27"/>
    <p:sldId id="358" r:id="rId28"/>
    <p:sldId id="363" r:id="rId29"/>
    <p:sldId id="373" r:id="rId30"/>
    <p:sldId id="374" r:id="rId31"/>
    <p:sldId id="371" r:id="rId32"/>
    <p:sldId id="372" r:id="rId33"/>
    <p:sldId id="346" r:id="rId34"/>
    <p:sldId id="383" r:id="rId35"/>
    <p:sldId id="376" r:id="rId36"/>
    <p:sldId id="377" r:id="rId37"/>
    <p:sldId id="271" r:id="rId38"/>
    <p:sldId id="356" r:id="rId39"/>
    <p:sldId id="344" r:id="rId40"/>
    <p:sldId id="272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FF"/>
    <a:srgbClr val="0000FF"/>
    <a:srgbClr val="FFFF00"/>
    <a:srgbClr val="DDDDDD"/>
    <a:srgbClr val="FF0000"/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23" autoAdjust="0"/>
    <p:restoredTop sz="94660"/>
  </p:normalViewPr>
  <p:slideViewPr>
    <p:cSldViewPr>
      <p:cViewPr>
        <p:scale>
          <a:sx n="90" d="100"/>
          <a:sy n="90" d="100"/>
        </p:scale>
        <p:origin x="-41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C35649-2694-4CF1-BD0A-4C5A0F96C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77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F04D2F-B0D7-4422-9CD9-394D516328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2F9A3-E8D5-4DF0-B273-C07A26402671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10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13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19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A2D26-9D08-4EBF-8391-4722893B8EE4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20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21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22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23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24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25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26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27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28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29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5421B-7601-408D-8094-6165BC3CDC66}" type="slidenum">
              <a:rPr lang="en-US"/>
              <a:pPr/>
              <a:t>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30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33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36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EAB70-5D96-4D7F-93D8-5C0B104420E1}" type="slidenum">
              <a:rPr lang="en-US"/>
              <a:pPr/>
              <a:t>37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5421B-7601-408D-8094-6165BC3CDC66}" type="slidenum">
              <a:rPr lang="en-US"/>
              <a:pPr/>
              <a:t>38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4A2D26-9D08-4EBF-8391-4722893B8EE4}" type="slidenum">
              <a:rPr lang="en-US"/>
              <a:pPr/>
              <a:t>39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85421B-7601-408D-8094-6165BC3CDC66}" type="slidenum">
              <a:rPr lang="en-US"/>
              <a:pPr/>
              <a:t>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680A7-1289-4615-8AE5-DC0B0602D460}" type="slidenum">
              <a:rPr lang="en-US"/>
              <a:pPr/>
              <a:t>40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6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8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F8590-ABDA-4B96-B034-021A36DD78D3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F7867BC2-FC5C-4367-9128-9E5191E2A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A6A174F2-66F4-427C-9FDE-A09CAAC165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1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C5882DB4-8E56-459D-969A-BA91F46130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03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52600" y="1600200"/>
            <a:ext cx="33909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95900" y="1600200"/>
            <a:ext cx="33909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95900" y="3938588"/>
            <a:ext cx="33909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fld id="{A5A42FC8-B054-4056-AA0F-4BCB6EDD53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21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52600" y="1600200"/>
            <a:ext cx="69342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  <a:p>
            <a:fld id="{B3E0A297-E137-49DF-B985-2C7F13E80F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7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293DCE8F-CE90-49D9-9F57-6890BA45EF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084F6F47-8493-49CE-82F5-883DC42675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0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3390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600200"/>
            <a:ext cx="3390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605BEB0D-40AC-4E54-ADFA-6671177664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2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59A9F525-6EDD-49F1-A2C4-80559F164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9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A0B3FEB4-7CA8-4E03-9495-292838864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0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5CEE39BF-CB0E-46E8-A93D-9FFD0BE12E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1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457703A3-6EB2-4E6F-B375-3D9A9D6FF2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8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  <a:p>
            <a:fld id="{5C4F5D13-89F8-460F-B7A4-AB77B7CD59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9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600200"/>
            <a:ext cx="6934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/>
          </a:p>
          <a:p>
            <a:fld id="{17ECF536-2EC0-4387-B8E6-024BB84E609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0"/>
            <a:ext cx="1676400" cy="6858000"/>
            <a:chOff x="0" y="0"/>
            <a:chExt cx="1056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3" name="Picture 9" descr="vertical_logo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3372"/>
              <a:ext cx="912" cy="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rexprd-web.ps.umbc.edu/ReportServer?/REX%20Maintenance/Data%20Quality/Data%20Quality%20Details%20for%20Last%20Night&amp;Err_Msg_Nbr=226&amp;rs:ParameterLanguage=" TargetMode="External"/><Relationship Id="rId3" Type="http://schemas.openxmlformats.org/officeDocument/2006/relationships/hyperlink" Target="https://rexprd-web.ps.umbc.edu/ReportServer?/REX%20Maintenance/Data%20Quality/Data%20Quality%20Details%20for%20Last%20Night&amp;Err_Msg_Nbr=205&amp;rs:ParameterLanguage=" TargetMode="External"/><Relationship Id="rId7" Type="http://schemas.openxmlformats.org/officeDocument/2006/relationships/hyperlink" Target="https://rexprd-web.ps.umbc.edu/ReportServer?/REX%20Maintenance/Data%20Quality/Data%20Quality%20Details%20for%20Last%20Night&amp;Err_Msg_Nbr=180&amp;rs:ParameterLanguage=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xprd-web.ps.umbc.edu/ReportServer?/REX%20Maintenance/Data%20Quality/Data%20Quality%20Details%20for%20Last%20Night&amp;Err_Msg_Nbr=221&amp;rs:ParameterLanguage=" TargetMode="External"/><Relationship Id="rId5" Type="http://schemas.openxmlformats.org/officeDocument/2006/relationships/hyperlink" Target="https://rexprd-web.ps.umbc.edu/ReportServer?/REX%20Maintenance/Data%20Quality/Data%20Quality%20Details%20for%20Last%20Night&amp;Err_Msg_Nbr=186&amp;rs:ParameterLanguage=" TargetMode="External"/><Relationship Id="rId4" Type="http://schemas.openxmlformats.org/officeDocument/2006/relationships/hyperlink" Target="https://rexprd-web.ps.umbc.edu/ReportServer?/REX%20Maintenance/Data%20Quality/Data%20Quality%20Details%20for%20Last%20Night&amp;Err_Msg_Nbr=185&amp;rs:ParameterLanguage=" TargetMode="External"/><Relationship Id="rId9" Type="http://schemas.openxmlformats.org/officeDocument/2006/relationships/hyperlink" Target="https://rexprd-web.ps.umbc.edu/ReportServer?/REX%20Maintenance/Data%20Quality/Data%20Quality%20Details%20for%20Last%20Night&amp;Err_Msg_Nbr=225&amp;rs:ParameterLanguage=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rexprd-web.ps.umbc.edu/ReportServer?/REX%20Maintenance/Data%20Quality/Data%20Quality%20Details%20for%20Last%20Night&amp;Err_Msg_Nbr=226&amp;rs:ParameterLanguage=" TargetMode="External"/><Relationship Id="rId3" Type="http://schemas.openxmlformats.org/officeDocument/2006/relationships/hyperlink" Target="https://rexprd-web.ps.umbc.edu/ReportServer?/REX%20Maintenance/Data%20Quality/Data%20Quality%20Details%20for%20Last%20Night&amp;Err_Msg_Nbr=205&amp;rs:ParameterLanguage=" TargetMode="External"/><Relationship Id="rId7" Type="http://schemas.openxmlformats.org/officeDocument/2006/relationships/hyperlink" Target="https://rexprd-web.ps.umbc.edu/ReportServer?/REX%20Maintenance/Data%20Quality/Data%20Quality%20Details%20for%20Last%20Night&amp;Err_Msg_Nbr=180&amp;rs:ParameterLanguage=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xprd-web.ps.umbc.edu/ReportServer?/REX%20Maintenance/Data%20Quality/Data%20Quality%20Details%20for%20Last%20Night&amp;Err_Msg_Nbr=221&amp;rs:ParameterLanguage=" TargetMode="External"/><Relationship Id="rId5" Type="http://schemas.openxmlformats.org/officeDocument/2006/relationships/hyperlink" Target="https://rexprd-web.ps.umbc.edu/ReportServer?/REX%20Maintenance/Data%20Quality/Data%20Quality%20Details%20for%20Last%20Night&amp;Err_Msg_Nbr=186&amp;rs:ParameterLanguage=" TargetMode="External"/><Relationship Id="rId4" Type="http://schemas.openxmlformats.org/officeDocument/2006/relationships/hyperlink" Target="https://rexprd-web.ps.umbc.edu/ReportServer?/REX%20Maintenance/Data%20Quality/Data%20Quality%20Details%20for%20Last%20Night&amp;Err_Msg_Nbr=185&amp;rs:ParameterLanguage=" TargetMode="External"/><Relationship Id="rId9" Type="http://schemas.openxmlformats.org/officeDocument/2006/relationships/hyperlink" Target="https://rexprd-web.ps.umbc.edu/ReportServer?/REX%20Maintenance/Data%20Quality/Data%20Quality%20Details%20for%20Last%20Night&amp;Err_Msg_Nbr=225&amp;rs:ParameterLanguage=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543800" cy="2003425"/>
          </a:xfrm>
        </p:spPr>
        <p:txBody>
          <a:bodyPr/>
          <a:lstStyle/>
          <a:p>
            <a:r>
              <a:rPr lang="en-US" i="1" dirty="0" smtClean="0"/>
              <a:t>Reporting Data </a:t>
            </a:r>
            <a:r>
              <a:rPr lang="en-US" i="1" dirty="0" err="1" smtClean="0"/>
              <a:t>Kwality</a:t>
            </a:r>
            <a:r>
              <a:rPr lang="en-US" i="1" dirty="0" smtClean="0"/>
              <a:t> Issues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Mike </a:t>
            </a:r>
            <a:r>
              <a:rPr lang="en-US" sz="2800" dirty="0" err="1"/>
              <a:t>Glasser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CC0000"/>
                </a:solidFill>
              </a:rPr>
              <a:t>Office of Institutional Research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CC0000"/>
                </a:solidFill>
              </a:rPr>
              <a:t>University of Maryland – Baltimore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Reportable Data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Cannot report</a:t>
            </a:r>
          </a:p>
          <a:p>
            <a:pPr lvl="1"/>
            <a:r>
              <a:rPr lang="en-US" dirty="0" smtClean="0"/>
              <a:t>Unknown Gender (IPEDS)</a:t>
            </a:r>
          </a:p>
          <a:p>
            <a:pPr lvl="1"/>
            <a:r>
              <a:rPr lang="en-US" dirty="0" smtClean="0"/>
              <a:t>Invalid major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Should not report</a:t>
            </a:r>
          </a:p>
          <a:p>
            <a:pPr lvl="1"/>
            <a:r>
              <a:rPr lang="en-US" dirty="0" smtClean="0"/>
              <a:t>Non-degree instead of degree seeking</a:t>
            </a:r>
          </a:p>
          <a:p>
            <a:pPr lvl="1"/>
            <a:r>
              <a:rPr lang="en-US" dirty="0" smtClean="0"/>
              <a:t>Masters instead of Doctoral</a:t>
            </a:r>
          </a:p>
          <a:p>
            <a:pPr lvl="1"/>
            <a:r>
              <a:rPr lang="en-US" dirty="0"/>
              <a:t>Class Section changed after freeze</a:t>
            </a:r>
          </a:p>
          <a:p>
            <a:pPr lvl="1"/>
            <a:endParaRPr lang="en-US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806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Remedies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sz="2400" dirty="0" smtClean="0">
                <a:solidFill>
                  <a:srgbClr val="0033CC"/>
                </a:solidFill>
              </a:rPr>
              <a:t>Meetings or Email</a:t>
            </a:r>
          </a:p>
          <a:p>
            <a:r>
              <a:rPr lang="en-US" sz="2400" dirty="0" smtClean="0">
                <a:solidFill>
                  <a:srgbClr val="0033CC"/>
                </a:solidFill>
              </a:rPr>
              <a:t>Transaction system</a:t>
            </a:r>
          </a:p>
          <a:p>
            <a:pPr lvl="1"/>
            <a:r>
              <a:rPr lang="en-US" sz="2000" dirty="0" smtClean="0"/>
              <a:t>Edit records manually</a:t>
            </a:r>
          </a:p>
          <a:p>
            <a:pPr lvl="1"/>
            <a:r>
              <a:rPr lang="en-US" sz="2000" dirty="0" smtClean="0"/>
              <a:t>Change business process</a:t>
            </a:r>
          </a:p>
          <a:p>
            <a:pPr lvl="1"/>
            <a:r>
              <a:rPr lang="en-US" sz="2000" dirty="0" smtClean="0"/>
              <a:t>Change PS data entry (if lucky)</a:t>
            </a:r>
          </a:p>
          <a:p>
            <a:r>
              <a:rPr lang="en-US" sz="2400" dirty="0">
                <a:solidFill>
                  <a:srgbClr val="0033CC"/>
                </a:solidFill>
              </a:rPr>
              <a:t>D</a:t>
            </a:r>
            <a:r>
              <a:rPr lang="en-US" sz="2400" dirty="0" smtClean="0">
                <a:solidFill>
                  <a:srgbClr val="0033CC"/>
                </a:solidFill>
              </a:rPr>
              <a:t>ata warehouse</a:t>
            </a:r>
            <a:endParaRPr lang="en-US" sz="2400" dirty="0">
              <a:solidFill>
                <a:srgbClr val="0033CC"/>
              </a:solidFill>
            </a:endParaRPr>
          </a:p>
          <a:p>
            <a:pPr lvl="1"/>
            <a:r>
              <a:rPr lang="en-US" sz="2000" dirty="0" smtClean="0"/>
              <a:t>“</a:t>
            </a:r>
            <a:r>
              <a:rPr lang="en-US" sz="2000" dirty="0"/>
              <a:t>Unknown” values (key = -1)</a:t>
            </a:r>
          </a:p>
          <a:p>
            <a:pPr lvl="1"/>
            <a:r>
              <a:rPr lang="en-US" sz="2000" dirty="0"/>
              <a:t>Create fake </a:t>
            </a:r>
            <a:r>
              <a:rPr lang="en-US" sz="2000" dirty="0" smtClean="0"/>
              <a:t>records</a:t>
            </a:r>
          </a:p>
          <a:p>
            <a:pPr lvl="2"/>
            <a:r>
              <a:rPr lang="en-US" sz="1800" dirty="0" smtClean="0"/>
              <a:t>Bad majors</a:t>
            </a:r>
          </a:p>
          <a:p>
            <a:pPr lvl="2"/>
            <a:r>
              <a:rPr lang="en-US" sz="1800" dirty="0" smtClean="0"/>
              <a:t>“Two or More” Ethnicity</a:t>
            </a:r>
            <a:endParaRPr lang="en-US" sz="1800" dirty="0"/>
          </a:p>
          <a:p>
            <a:pPr lvl="1"/>
            <a:r>
              <a:rPr lang="en-US" sz="2000" dirty="0"/>
              <a:t>New fields</a:t>
            </a:r>
          </a:p>
          <a:p>
            <a:pPr lvl="2"/>
            <a:r>
              <a:rPr lang="en-US" sz="1800" dirty="0" err="1" smtClean="0"/>
              <a:t>GenderIPEDS</a:t>
            </a:r>
            <a:endParaRPr lang="en-US" sz="1800" dirty="0" smtClean="0"/>
          </a:p>
          <a:p>
            <a:pPr lvl="1"/>
            <a:r>
              <a:rPr lang="en-US" sz="2200" dirty="0" smtClean="0"/>
              <a:t>Tweak data quality check</a:t>
            </a:r>
            <a:endParaRPr lang="en-US" sz="2200" dirty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962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FF0000"/>
                </a:solidFill>
              </a:rPr>
              <a:t>Fix it </a:t>
            </a:r>
            <a:r>
              <a:rPr lang="en-US" dirty="0">
                <a:solidFill>
                  <a:srgbClr val="FF0000"/>
                </a:solidFill>
              </a:rPr>
              <a:t>in the transaction </a:t>
            </a:r>
            <a:r>
              <a:rPr lang="en-US" dirty="0" smtClean="0">
                <a:solidFill>
                  <a:srgbClr val="FF0000"/>
                </a:solidFill>
              </a:rPr>
              <a:t>system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33CC"/>
                </a:solidFill>
              </a:rPr>
              <a:t>Prevent / Fix it at data entry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33CC"/>
                </a:solidFill>
              </a:rPr>
              <a:t>Fix it as soon as possible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33CC"/>
                </a:solidFill>
              </a:rPr>
              <a:t>Fix it before IR census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solidFill>
                  <a:srgbClr val="0033CC"/>
                </a:solidFill>
              </a:rPr>
              <a:t>Fix it in data warehouse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42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13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Carrot / Stick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Show them the errors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Explain the impact</a:t>
            </a:r>
          </a:p>
          <a:p>
            <a:r>
              <a:rPr lang="en-US" dirty="0">
                <a:solidFill>
                  <a:srgbClr val="0033CC"/>
                </a:solidFill>
              </a:rPr>
              <a:t>Exposure to more users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Data Management </a:t>
            </a:r>
            <a:r>
              <a:rPr lang="en-US" dirty="0" err="1" smtClean="0">
                <a:solidFill>
                  <a:srgbClr val="0033CC"/>
                </a:solidFill>
              </a:rPr>
              <a:t>Cmte</a:t>
            </a: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>
                <a:solidFill>
                  <a:srgbClr val="0033CC"/>
                </a:solidFill>
              </a:rPr>
              <a:t>Provost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OK, we will fix it in the DW</a:t>
            </a:r>
          </a:p>
          <a:p>
            <a:endParaRPr lang="en-US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81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Data Quality Team</a:t>
            </a:r>
          </a:p>
          <a:p>
            <a:pPr lvl="1"/>
            <a:r>
              <a:rPr lang="en-US" dirty="0" smtClean="0"/>
              <a:t>Part of Data Management </a:t>
            </a:r>
            <a:r>
              <a:rPr lang="en-US" dirty="0" err="1" smtClean="0"/>
              <a:t>Cmte</a:t>
            </a:r>
            <a:endParaRPr lang="en-US" dirty="0" smtClean="0"/>
          </a:p>
          <a:p>
            <a:pPr lvl="1"/>
            <a:r>
              <a:rPr lang="en-US" dirty="0" smtClean="0"/>
              <a:t>Campus commitment to data quality</a:t>
            </a:r>
          </a:p>
          <a:p>
            <a:pPr lvl="1"/>
            <a:r>
              <a:rPr lang="en-US" dirty="0" smtClean="0"/>
              <a:t>Identify responsible parties</a:t>
            </a:r>
          </a:p>
          <a:p>
            <a:pPr lvl="1"/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>
                <a:solidFill>
                  <a:srgbClr val="0033CC"/>
                </a:solidFill>
              </a:rPr>
              <a:t>Data Quality Reporting</a:t>
            </a:r>
          </a:p>
          <a:p>
            <a:pPr lvl="1"/>
            <a:r>
              <a:rPr lang="en-US" dirty="0" smtClean="0"/>
              <a:t>Identify errors</a:t>
            </a:r>
          </a:p>
          <a:p>
            <a:pPr lvl="1"/>
            <a:r>
              <a:rPr lang="en-US" dirty="0" smtClean="0"/>
              <a:t>Report errors</a:t>
            </a:r>
          </a:p>
          <a:p>
            <a:pPr lvl="1"/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089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 Team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IR Data Administrator </a:t>
            </a:r>
            <a:r>
              <a:rPr lang="en-US" dirty="0" smtClean="0"/>
              <a:t>(convener)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Data Managers/Stewards</a:t>
            </a:r>
          </a:p>
          <a:p>
            <a:pPr lvl="1"/>
            <a:r>
              <a:rPr lang="en-US" dirty="0" smtClean="0"/>
              <a:t>Registrar</a:t>
            </a:r>
          </a:p>
          <a:p>
            <a:pPr lvl="1"/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Financial Aid</a:t>
            </a:r>
          </a:p>
          <a:p>
            <a:pPr lvl="1"/>
            <a:r>
              <a:rPr lang="en-US" dirty="0" smtClean="0"/>
              <a:t>Undergraduate Admissions</a:t>
            </a:r>
          </a:p>
          <a:p>
            <a:pPr lvl="1"/>
            <a:r>
              <a:rPr lang="en-US" dirty="0" smtClean="0"/>
              <a:t>Graduate School</a:t>
            </a:r>
          </a:p>
          <a:p>
            <a:pPr lvl="1"/>
            <a:r>
              <a:rPr lang="en-US" dirty="0" smtClean="0"/>
              <a:t>Finance</a:t>
            </a:r>
          </a:p>
          <a:p>
            <a:pPr lvl="1"/>
            <a:r>
              <a:rPr lang="en-US" dirty="0" smtClean="0"/>
              <a:t>HR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669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 Team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sz="2800" dirty="0">
                <a:solidFill>
                  <a:srgbClr val="0033CC"/>
                </a:solidFill>
              </a:rPr>
              <a:t>Kickoff meeting to explain philosophy </a:t>
            </a:r>
            <a:r>
              <a:rPr lang="en-US" sz="2800" dirty="0" smtClean="0">
                <a:solidFill>
                  <a:srgbClr val="0033CC"/>
                </a:solidFill>
              </a:rPr>
              <a:t>	and </a:t>
            </a:r>
            <a:r>
              <a:rPr lang="en-US" sz="2800" dirty="0">
                <a:solidFill>
                  <a:srgbClr val="0033CC"/>
                </a:solidFill>
              </a:rPr>
              <a:t>processes</a:t>
            </a:r>
            <a:endParaRPr lang="en-US" sz="2800" dirty="0"/>
          </a:p>
          <a:p>
            <a:r>
              <a:rPr lang="en-US" sz="2800" dirty="0">
                <a:solidFill>
                  <a:srgbClr val="0033CC"/>
                </a:solidFill>
              </a:rPr>
              <a:t>Meetings with back office(s) as needed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Back office report developers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Write SQL to identify issues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Write PS Query in transaction system to 	identify issues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Develop DW reports with more detail for 	specific errors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953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 </a:t>
            </a:r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Identify </a:t>
            </a:r>
            <a:r>
              <a:rPr lang="en-US" dirty="0" smtClean="0">
                <a:solidFill>
                  <a:srgbClr val="0033CC"/>
                </a:solidFill>
              </a:rPr>
              <a:t>issue</a:t>
            </a:r>
          </a:p>
          <a:p>
            <a:pPr lvl="1"/>
            <a:r>
              <a:rPr lang="en-US" dirty="0" smtClean="0"/>
              <a:t>Via meetings, IR, users, back office</a:t>
            </a:r>
            <a:endParaRPr lang="en-US" dirty="0"/>
          </a:p>
          <a:p>
            <a:r>
              <a:rPr lang="en-US" dirty="0">
                <a:solidFill>
                  <a:srgbClr val="0033CC"/>
                </a:solidFill>
              </a:rPr>
              <a:t>Write SQL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Nightly procedures</a:t>
            </a:r>
          </a:p>
          <a:p>
            <a:pPr lvl="1"/>
            <a:r>
              <a:rPr lang="en-US" dirty="0" smtClean="0"/>
              <a:t>Check everything, summarize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Daily report</a:t>
            </a:r>
          </a:p>
          <a:p>
            <a:pPr lvl="1"/>
            <a:r>
              <a:rPr lang="en-US" dirty="0" smtClean="0"/>
              <a:t>User subscriptions or on demand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Fix errors</a:t>
            </a:r>
          </a:p>
          <a:p>
            <a:pPr lvl="1"/>
            <a:r>
              <a:rPr lang="en-US" dirty="0" smtClean="0"/>
              <a:t>A little prompting</a:t>
            </a:r>
            <a:endParaRPr lang="en-US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56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Error Messages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Daily Errors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Copy of Yesterday’s Errors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History of Errors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Exceptions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041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19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for Error Messages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1 message per error check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Error Message Number and Text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Explanation and/or solution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Module (Admissions, Registrar)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Table name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Field name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Key fields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6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0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  <a:p>
            <a:fld id="{468D5891-9D09-443B-B3A0-2410AACDB0E1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6934200" cy="5029200"/>
          </a:xfrm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Introduction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Elements of Data Quality</a:t>
            </a:r>
          </a:p>
          <a:p>
            <a:r>
              <a:rPr lang="en-US" dirty="0">
                <a:solidFill>
                  <a:srgbClr val="0033CC"/>
                </a:solidFill>
              </a:rPr>
              <a:t>Correcting </a:t>
            </a:r>
            <a:r>
              <a:rPr lang="en-US" dirty="0" smtClean="0">
                <a:solidFill>
                  <a:srgbClr val="0033CC"/>
                </a:solidFill>
              </a:rPr>
              <a:t>Issues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Tables and Procedures</a:t>
            </a:r>
            <a:endParaRPr lang="en-US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0033CC"/>
                </a:solidFill>
              </a:rPr>
              <a:t>Reports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Data </a:t>
            </a:r>
            <a:r>
              <a:rPr lang="en-US" dirty="0">
                <a:solidFill>
                  <a:srgbClr val="0033CC"/>
                </a:solidFill>
              </a:rPr>
              <a:t>Quality Firewall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Questions</a:t>
            </a:r>
            <a:endParaRPr lang="en-US" dirty="0">
              <a:solidFill>
                <a:srgbClr val="0033CC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20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for Error Messages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sz="1600" dirty="0" smtClean="0"/>
              <a:t>Create table </a:t>
            </a:r>
            <a:r>
              <a:rPr lang="en-US" sz="1600" dirty="0" err="1" smtClean="0"/>
              <a:t>DW.</a:t>
            </a:r>
            <a:r>
              <a:rPr lang="en-US" sz="1600" b="1" dirty="0" err="1" smtClean="0"/>
              <a:t>Data_Quality_Error_Messages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</a:p>
          <a:p>
            <a:pPr lvl="1"/>
            <a:r>
              <a:rPr lang="en-US" sz="1600" b="1" dirty="0" err="1"/>
              <a:t>Error_Msg_Nbr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IDENTITY(1, 1</a:t>
            </a:r>
            <a:r>
              <a:rPr lang="en-US" sz="1600" dirty="0" smtClean="0"/>
              <a:t>),</a:t>
            </a:r>
            <a:endParaRPr lang="en-US" sz="1600" dirty="0"/>
          </a:p>
          <a:p>
            <a:pPr lvl="1"/>
            <a:r>
              <a:rPr lang="en-US" sz="1600" b="1" dirty="0" err="1"/>
              <a:t>Error_Msg_Text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(100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 err="1"/>
              <a:t>Error_Msg</a:t>
            </a:r>
            <a:r>
              <a:rPr lang="en-US" sz="1600" dirty="0"/>
              <a:t> </a:t>
            </a:r>
            <a:r>
              <a:rPr lang="en-US" sz="1600" dirty="0" smtClean="0"/>
              <a:t>			</a:t>
            </a:r>
            <a:r>
              <a:rPr lang="en-US" sz="1400" dirty="0" smtClean="0"/>
              <a:t>AS </a:t>
            </a:r>
            <a:r>
              <a:rPr lang="en-US" sz="1400" dirty="0"/>
              <a:t>(((</a:t>
            </a:r>
            <a:r>
              <a:rPr lang="en-US" sz="1400" dirty="0" err="1" smtClean="0"/>
              <a:t>Error_Msg_Text</a:t>
            </a:r>
            <a:r>
              <a:rPr lang="en-US" sz="1400" dirty="0" smtClean="0"/>
              <a:t> +</a:t>
            </a:r>
          </a:p>
          <a:p>
            <a:pPr marL="3657600" lvl="8" indent="0">
              <a:buNone/>
            </a:pPr>
            <a:r>
              <a:rPr lang="en-US" sz="1400" dirty="0" smtClean="0"/>
              <a:t>'  [') +</a:t>
            </a:r>
          </a:p>
          <a:p>
            <a:pPr marL="3657600" lvl="8" indent="0">
              <a:buNone/>
            </a:pPr>
            <a:r>
              <a:rPr lang="en-US" sz="1400" dirty="0" smtClean="0"/>
              <a:t>CONVERT(</a:t>
            </a:r>
            <a:r>
              <a:rPr lang="en-US" sz="1400" dirty="0" err="1" smtClean="0"/>
              <a:t>varchar,Error_Msg_Nbr</a:t>
            </a:r>
            <a:r>
              <a:rPr lang="en-US" sz="1400" dirty="0" smtClean="0"/>
              <a:t>))</a:t>
            </a:r>
          </a:p>
          <a:p>
            <a:pPr marL="3657600" lvl="8" indent="0">
              <a:buNone/>
            </a:pPr>
            <a:r>
              <a:rPr lang="en-US" sz="1400" dirty="0" smtClean="0"/>
              <a:t>+‘]'),</a:t>
            </a:r>
            <a:endParaRPr lang="en-US" sz="1400" dirty="0"/>
          </a:p>
          <a:p>
            <a:pPr lvl="1"/>
            <a:r>
              <a:rPr lang="en-US" sz="1600" b="1" dirty="0" err="1"/>
              <a:t>Error_Msg_Severity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 err="1"/>
              <a:t>Error_Explanation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(500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 err="1"/>
              <a:t>DQ_Module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(3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 err="1"/>
              <a:t>Addl_Recipients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(200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 err="1"/>
              <a:t>Table_Name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(128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 err="1"/>
              <a:t>Field_Name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(128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 err="1"/>
              <a:t>Process_Name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(128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 err="1"/>
              <a:t>DW_Load_Dttm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datetime</a:t>
            </a:r>
            <a:r>
              <a:rPr lang="en-US" sz="1600" dirty="0"/>
              <a:t>,</a:t>
            </a:r>
          </a:p>
          <a:p>
            <a:pPr lvl="1"/>
            <a:r>
              <a:rPr lang="en-US" sz="1600" b="1" dirty="0" err="1"/>
              <a:t>Key_Fields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(500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 err="1"/>
              <a:t>DQ_Sub_Module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(5</a:t>
            </a:r>
            <a:r>
              <a:rPr lang="en-US" sz="1600" dirty="0"/>
              <a:t>))</a:t>
            </a:r>
            <a:endParaRPr lang="en-US" sz="16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242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21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for Daily Errors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Error Message Number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Value of the field with error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Value of fields to identify record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Date/time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New error indicator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Current error indicator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167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22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for Daily Errors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sz="1600" dirty="0" smtClean="0"/>
              <a:t>create table </a:t>
            </a:r>
            <a:r>
              <a:rPr lang="en-US" sz="1600" dirty="0" err="1" smtClean="0"/>
              <a:t>DW.</a:t>
            </a:r>
            <a:r>
              <a:rPr lang="en-US" sz="1600" b="1" dirty="0" err="1" smtClean="0"/>
              <a:t>Data_Quality_Daily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</a:p>
          <a:p>
            <a:pPr lvl="1"/>
            <a:r>
              <a:rPr lang="en-US" sz="1600" b="1" dirty="0" err="1"/>
              <a:t>Error_Msg_Nbr</a:t>
            </a:r>
            <a:r>
              <a:rPr lang="en-US" sz="1600" b="1" dirty="0"/>
              <a:t> </a:t>
            </a:r>
            <a:r>
              <a:rPr lang="en-US" sz="1600" b="1" dirty="0" smtClean="0"/>
              <a:t>	</a:t>
            </a:r>
            <a:r>
              <a:rPr lang="en-US" sz="1600" dirty="0" err="1" smtClean="0"/>
              <a:t>int</a:t>
            </a:r>
            <a:r>
              <a:rPr lang="en-US" sz="1600" dirty="0"/>
              <a:t>,</a:t>
            </a:r>
          </a:p>
          <a:p>
            <a:pPr lvl="1"/>
            <a:r>
              <a:rPr lang="en-US" sz="1600" b="1" dirty="0" err="1"/>
              <a:t>Fieldvalue</a:t>
            </a:r>
            <a:r>
              <a:rPr lang="en-US" sz="1600" b="1" dirty="0"/>
              <a:t> </a:t>
            </a:r>
            <a:r>
              <a:rPr lang="en-US" sz="1600" b="1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(100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/>
              <a:t>Key1 </a:t>
            </a:r>
            <a:r>
              <a:rPr lang="en-US" sz="1600" b="1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(100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/>
              <a:t>Key2 </a:t>
            </a:r>
            <a:r>
              <a:rPr lang="en-US" sz="1600" b="1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(100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/>
              <a:t>Key3 </a:t>
            </a:r>
            <a:r>
              <a:rPr lang="en-US" sz="1600" b="1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(100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/>
              <a:t>Key4 </a:t>
            </a:r>
            <a:r>
              <a:rPr lang="en-US" sz="1600" b="1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(100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/>
              <a:t>Key5 </a:t>
            </a:r>
            <a:r>
              <a:rPr lang="en-US" sz="1600" b="1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(60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/>
              <a:t>Key6 </a:t>
            </a:r>
            <a:r>
              <a:rPr lang="en-US" sz="1600" b="1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(60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/>
              <a:t>Key7 </a:t>
            </a:r>
            <a:r>
              <a:rPr lang="en-US" sz="1600" b="1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(60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/>
              <a:t>Key8 </a:t>
            </a:r>
            <a:r>
              <a:rPr lang="en-US" sz="1600" b="1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(60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/>
              <a:t>Key9 </a:t>
            </a:r>
            <a:r>
              <a:rPr lang="en-US" sz="1600" b="1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(60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 err="1"/>
              <a:t>DW_Load_Dttm</a:t>
            </a:r>
            <a:r>
              <a:rPr lang="en-US" sz="1600" b="1" dirty="0"/>
              <a:t> </a:t>
            </a:r>
            <a:r>
              <a:rPr lang="en-US" sz="1600" b="1" dirty="0" smtClean="0"/>
              <a:t>	</a:t>
            </a:r>
            <a:r>
              <a:rPr lang="en-US" sz="1600" dirty="0" err="1" smtClean="0"/>
              <a:t>datetime</a:t>
            </a:r>
            <a:r>
              <a:rPr lang="en-US" sz="1600" dirty="0"/>
              <a:t>,</a:t>
            </a:r>
          </a:p>
          <a:p>
            <a:pPr lvl="1"/>
            <a:r>
              <a:rPr lang="en-US" sz="1600" b="1" dirty="0" err="1"/>
              <a:t>Key_Values</a:t>
            </a:r>
            <a:r>
              <a:rPr lang="en-US" sz="1600" b="1" dirty="0"/>
              <a:t> </a:t>
            </a:r>
            <a:r>
              <a:rPr lang="en-US" sz="1600" b="1" dirty="0" smtClean="0"/>
              <a:t>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(1000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 err="1"/>
              <a:t>New_Error_Yn</a:t>
            </a:r>
            <a:r>
              <a:rPr lang="en-US" sz="1600" b="1" dirty="0"/>
              <a:t> </a:t>
            </a:r>
            <a:r>
              <a:rPr lang="en-US" sz="1600" b="1" dirty="0" smtClean="0"/>
              <a:t>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 err="1"/>
              <a:t>Exception_YN</a:t>
            </a:r>
            <a:r>
              <a:rPr lang="en-US" sz="1600" b="1" dirty="0"/>
              <a:t> </a:t>
            </a:r>
            <a:r>
              <a:rPr lang="en-US" sz="1600" b="1" dirty="0" smtClean="0"/>
              <a:t>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 err="1"/>
              <a:t>Current_Yn</a:t>
            </a:r>
            <a:r>
              <a:rPr lang="en-US" sz="1600" b="1" dirty="0"/>
              <a:t> </a:t>
            </a:r>
            <a:r>
              <a:rPr lang="en-US" sz="1600" b="1" dirty="0" smtClean="0"/>
              <a:t>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</a:t>
            </a:r>
            <a:r>
              <a:rPr lang="en-US" sz="1600" dirty="0"/>
              <a:t>))</a:t>
            </a:r>
            <a:endParaRPr lang="en-US" sz="16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806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23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sz="2800" dirty="0">
                <a:solidFill>
                  <a:srgbClr val="0033CC"/>
                </a:solidFill>
              </a:rPr>
              <a:t>SELECT statement to identify the </a:t>
            </a:r>
            <a:r>
              <a:rPr lang="en-US" sz="2800" dirty="0" smtClean="0">
                <a:solidFill>
                  <a:srgbClr val="0033CC"/>
                </a:solidFill>
              </a:rPr>
              <a:t>errors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Has to return the key fields and the field with error (if applicable)</a:t>
            </a:r>
            <a:endParaRPr lang="en-US" sz="2800" dirty="0">
              <a:solidFill>
                <a:srgbClr val="0033CC"/>
              </a:solidFill>
            </a:endParaRPr>
          </a:p>
          <a:p>
            <a:r>
              <a:rPr lang="en-US" sz="2800" dirty="0">
                <a:solidFill>
                  <a:srgbClr val="0033CC"/>
                </a:solidFill>
              </a:rPr>
              <a:t>Convert to INSERT statement for table </a:t>
            </a:r>
            <a:r>
              <a:rPr lang="en-US" sz="2800" b="1" dirty="0" err="1" smtClean="0">
                <a:solidFill>
                  <a:srgbClr val="0033CC"/>
                </a:solidFill>
              </a:rPr>
              <a:t>Data_Quality_Daily</a:t>
            </a:r>
            <a:endParaRPr lang="en-US" sz="2800" b="1" dirty="0" smtClean="0">
              <a:solidFill>
                <a:srgbClr val="0033CC"/>
              </a:solidFill>
            </a:endParaRPr>
          </a:p>
          <a:p>
            <a:endParaRPr lang="en-US" sz="2800" b="1" dirty="0" smtClean="0">
              <a:solidFill>
                <a:srgbClr val="0033CC"/>
              </a:solidFill>
            </a:endParaRPr>
          </a:p>
          <a:p>
            <a:endParaRPr lang="en-US" sz="2800" b="1" dirty="0">
              <a:solidFill>
                <a:srgbClr val="0033CC"/>
              </a:solidFill>
            </a:endParaRPr>
          </a:p>
          <a:p>
            <a:r>
              <a:rPr lang="en-US" sz="2400" dirty="0" smtClean="0"/>
              <a:t>Written by me or back office report developer</a:t>
            </a:r>
            <a:endParaRPr lang="en-US" sz="24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671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24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Academic Plan has invalid CIP code</a:t>
            </a:r>
            <a:endParaRPr lang="en-US" sz="2400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INSERT ( </a:t>
            </a:r>
            <a:r>
              <a:rPr lang="en-US" sz="1600" dirty="0" err="1"/>
              <a:t>DW_Load_Dttm</a:t>
            </a:r>
            <a:r>
              <a:rPr lang="en-US" sz="1600" dirty="0"/>
              <a:t>, </a:t>
            </a:r>
            <a:r>
              <a:rPr lang="en-US" sz="1600" dirty="0" err="1"/>
              <a:t>Fieldvalue</a:t>
            </a:r>
            <a:r>
              <a:rPr lang="en-US" sz="1600" dirty="0"/>
              <a:t>, </a:t>
            </a:r>
            <a:r>
              <a:rPr lang="en-US" sz="1600" dirty="0" err="1" smtClean="0"/>
              <a:t>Error_Msg_Nbr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, </a:t>
            </a:r>
            <a:r>
              <a:rPr lang="en-US" sz="1600" dirty="0" err="1" smtClean="0"/>
              <a:t>Current_YN</a:t>
            </a:r>
            <a:r>
              <a:rPr lang="en-US" sz="1600" dirty="0" smtClean="0"/>
              <a:t>, Key1</a:t>
            </a:r>
            <a:r>
              <a:rPr lang="en-US" sz="1600" dirty="0"/>
              <a:t>, </a:t>
            </a:r>
            <a:r>
              <a:rPr lang="en-US" sz="1600" dirty="0" smtClean="0"/>
              <a:t>Key2)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SELECT </a:t>
            </a:r>
            <a:r>
              <a:rPr lang="en-US" sz="1600" dirty="0" err="1" smtClean="0"/>
              <a:t>getdate</a:t>
            </a:r>
            <a:r>
              <a:rPr lang="en-US" sz="1600" dirty="0" smtClean="0"/>
              <a:t>(), 	</a:t>
            </a:r>
            <a:r>
              <a:rPr lang="en-US" sz="1600" dirty="0" err="1" smtClean="0"/>
              <a:t>a.CIP_Code</a:t>
            </a:r>
            <a:r>
              <a:rPr lang="en-US" sz="1600" dirty="0" smtClean="0"/>
              <a:t>,	</a:t>
            </a:r>
            <a:r>
              <a:rPr lang="en-US" sz="1600" b="1" dirty="0" smtClean="0"/>
              <a:t>180</a:t>
            </a:r>
            <a:r>
              <a:rPr lang="en-US" sz="1600" dirty="0" smtClean="0"/>
              <a:t>,  ‘Y’</a:t>
            </a:r>
          </a:p>
          <a:p>
            <a:pPr marL="0" indent="0"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a.ACAD_PLAN</a:t>
            </a:r>
            <a:r>
              <a:rPr lang="en-US" sz="1600" dirty="0" smtClean="0"/>
              <a:t>, </a:t>
            </a:r>
            <a:r>
              <a:rPr lang="en-US" sz="1600" dirty="0" err="1" smtClean="0"/>
              <a:t>a.EFFDT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FROM </a:t>
            </a:r>
            <a:r>
              <a:rPr lang="en-US" sz="1600" dirty="0" err="1" smtClean="0"/>
              <a:t>iPSSA.Source.PS_ACAD_PLAN_TBL</a:t>
            </a:r>
            <a:r>
              <a:rPr lang="en-US" sz="1600" dirty="0" smtClean="0"/>
              <a:t>   </a:t>
            </a:r>
            <a:r>
              <a:rPr lang="en-US" sz="1600" dirty="0"/>
              <a:t>A 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LEFT JOIN </a:t>
            </a:r>
            <a:r>
              <a:rPr lang="en-US" sz="1600" dirty="0" err="1" smtClean="0"/>
              <a:t>iPSSA.Source.PS_CIP_CODE_TBL</a:t>
            </a:r>
            <a:r>
              <a:rPr lang="en-US" sz="1600" dirty="0" smtClean="0"/>
              <a:t> B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WHERE </a:t>
            </a:r>
            <a:r>
              <a:rPr lang="en-US" sz="1600" dirty="0" err="1" smtClean="0"/>
              <a:t>b.CIP_CODE</a:t>
            </a:r>
            <a:r>
              <a:rPr lang="en-US" sz="1600" dirty="0" smtClean="0"/>
              <a:t>  IS NULL</a:t>
            </a:r>
            <a:endParaRPr lang="en-US" sz="1600" dirty="0"/>
          </a:p>
          <a:p>
            <a:endParaRPr lang="en-US" sz="16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1400" dirty="0" smtClean="0"/>
              <a:t>* Removed effective dating logic for simplicity</a:t>
            </a:r>
          </a:p>
        </p:txBody>
      </p:sp>
    </p:spTree>
    <p:extLst>
      <p:ext uri="{BB962C8B-B14F-4D97-AF65-F5344CB8AC3E}">
        <p14:creationId xmlns:p14="http://schemas.microsoft.com/office/powerpoint/2010/main" val="139118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25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for Error History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Summarize daily error messages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 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One record per message per day</a:t>
            </a:r>
          </a:p>
          <a:p>
            <a:pPr lvl="1"/>
            <a:r>
              <a:rPr lang="en-US" dirty="0" smtClean="0"/>
              <a:t>Errors</a:t>
            </a:r>
          </a:p>
          <a:p>
            <a:pPr lvl="1"/>
            <a:r>
              <a:rPr lang="en-US" dirty="0" smtClean="0"/>
              <a:t>Unique values</a:t>
            </a:r>
          </a:p>
          <a:p>
            <a:pPr lvl="1"/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New errors</a:t>
            </a:r>
          </a:p>
          <a:p>
            <a:pPr lvl="1"/>
            <a:r>
              <a:rPr lang="en-US" dirty="0" smtClean="0"/>
              <a:t>Current errors</a:t>
            </a:r>
          </a:p>
        </p:txBody>
      </p:sp>
    </p:spTree>
    <p:extLst>
      <p:ext uri="{BB962C8B-B14F-4D97-AF65-F5344CB8AC3E}">
        <p14:creationId xmlns:p14="http://schemas.microsoft.com/office/powerpoint/2010/main" val="36496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26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for Error History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sz="1600" dirty="0" smtClean="0"/>
              <a:t>create table </a:t>
            </a:r>
            <a:r>
              <a:rPr lang="en-US" sz="1600" dirty="0" err="1" smtClean="0"/>
              <a:t>DW.</a:t>
            </a:r>
            <a:r>
              <a:rPr lang="en-US" sz="1600" b="1" dirty="0" err="1" smtClean="0"/>
              <a:t>Data_Quality_History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</a:p>
          <a:p>
            <a:pPr lvl="1"/>
            <a:r>
              <a:rPr lang="en-US" sz="1600" b="1" dirty="0" err="1"/>
              <a:t>Error_Msg_Nbr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int</a:t>
            </a:r>
            <a:r>
              <a:rPr lang="en-US" sz="1600" dirty="0"/>
              <a:t>,</a:t>
            </a:r>
          </a:p>
          <a:p>
            <a:pPr lvl="1"/>
            <a:r>
              <a:rPr lang="en-US" sz="1600" b="1" dirty="0" err="1"/>
              <a:t>ETL_Load_Dttm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datetime</a:t>
            </a:r>
            <a:r>
              <a:rPr lang="en-US" sz="1600" dirty="0"/>
              <a:t>,</a:t>
            </a:r>
          </a:p>
          <a:p>
            <a:pPr lvl="1"/>
            <a:r>
              <a:rPr lang="en-US" sz="1600" b="1" dirty="0" err="1"/>
              <a:t>ETL_Date</a:t>
            </a:r>
            <a:r>
              <a:rPr lang="en-US" sz="1600" dirty="0"/>
              <a:t> </a:t>
            </a:r>
            <a:r>
              <a:rPr lang="en-US" sz="1600" dirty="0" smtClean="0"/>
              <a:t>	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 err="1"/>
              <a:t>Error_Count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int</a:t>
            </a:r>
            <a:r>
              <a:rPr lang="en-US" sz="1600" dirty="0"/>
              <a:t>,</a:t>
            </a:r>
          </a:p>
          <a:p>
            <a:pPr lvl="1"/>
            <a:r>
              <a:rPr lang="en-US" sz="1600" b="1" dirty="0" err="1"/>
              <a:t>Unique_Values_Count</a:t>
            </a:r>
            <a:r>
              <a:rPr lang="en-US" sz="1600" dirty="0"/>
              <a:t> </a:t>
            </a:r>
            <a:r>
              <a:rPr lang="en-US" sz="1600" dirty="0" smtClean="0"/>
              <a:t>	</a:t>
            </a:r>
            <a:r>
              <a:rPr lang="en-US" sz="1600" dirty="0" err="1" smtClean="0"/>
              <a:t>int</a:t>
            </a:r>
            <a:r>
              <a:rPr lang="en-US" sz="1600" dirty="0"/>
              <a:t>,</a:t>
            </a:r>
          </a:p>
          <a:p>
            <a:pPr lvl="1"/>
            <a:r>
              <a:rPr lang="en-US" sz="1600" b="1" dirty="0" err="1"/>
              <a:t>Exception_Count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int</a:t>
            </a:r>
            <a:r>
              <a:rPr lang="en-US" sz="1600" dirty="0"/>
              <a:t>,</a:t>
            </a:r>
          </a:p>
          <a:p>
            <a:pPr lvl="1"/>
            <a:r>
              <a:rPr lang="en-US" sz="1600" b="1" dirty="0" err="1"/>
              <a:t>DW_Load_Dttm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datetime</a:t>
            </a:r>
            <a:r>
              <a:rPr lang="en-US" sz="1600" dirty="0"/>
              <a:t>,</a:t>
            </a:r>
          </a:p>
          <a:p>
            <a:pPr lvl="1"/>
            <a:r>
              <a:rPr lang="en-US" sz="1600" b="1" dirty="0" err="1"/>
              <a:t>New_Error_Count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int</a:t>
            </a:r>
            <a:r>
              <a:rPr lang="en-US" sz="1600" dirty="0"/>
              <a:t>,</a:t>
            </a:r>
          </a:p>
          <a:p>
            <a:pPr lvl="1"/>
            <a:r>
              <a:rPr lang="en-US" sz="1600" b="1" dirty="0" err="1"/>
              <a:t>Current_Count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int</a:t>
            </a:r>
            <a:r>
              <a:rPr lang="en-US" sz="1600" dirty="0"/>
              <a:t>)</a:t>
            </a:r>
            <a:endParaRPr lang="en-US" sz="16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12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27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for Exceptions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Some errors can be warnings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Exceptions are on individual case 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Still identified during the checks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Exceptions are deleted from daily 	errors after summary, so 	exceptions can be counted</a:t>
            </a:r>
          </a:p>
        </p:txBody>
      </p:sp>
    </p:spTree>
    <p:extLst>
      <p:ext uri="{BB962C8B-B14F-4D97-AF65-F5344CB8AC3E}">
        <p14:creationId xmlns:p14="http://schemas.microsoft.com/office/powerpoint/2010/main" val="2676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28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for Exceptions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sz="1600" dirty="0"/>
              <a:t>create table </a:t>
            </a:r>
            <a:r>
              <a:rPr lang="en-US" sz="1600" dirty="0" err="1"/>
              <a:t>DW.</a:t>
            </a:r>
            <a:r>
              <a:rPr lang="en-US" sz="1600" b="1" dirty="0" err="1"/>
              <a:t>Data_Quality_Exceptions</a:t>
            </a:r>
            <a:r>
              <a:rPr lang="en-US" sz="1600" dirty="0"/>
              <a:t> (</a:t>
            </a:r>
          </a:p>
          <a:p>
            <a:pPr lvl="1"/>
            <a:r>
              <a:rPr lang="en-US" sz="1600" b="1" dirty="0" err="1"/>
              <a:t>Error_Msg_Nbr</a:t>
            </a:r>
            <a:r>
              <a:rPr lang="en-US" sz="1600" dirty="0"/>
              <a:t> </a:t>
            </a:r>
            <a:r>
              <a:rPr lang="en-US" sz="1600" dirty="0" smtClean="0"/>
              <a:t>	</a:t>
            </a:r>
            <a:r>
              <a:rPr lang="en-US" sz="1600" dirty="0" err="1" smtClean="0"/>
              <a:t>int</a:t>
            </a:r>
            <a:r>
              <a:rPr lang="en-US" sz="1600" dirty="0"/>
              <a:t>,</a:t>
            </a:r>
          </a:p>
          <a:p>
            <a:pPr lvl="1"/>
            <a:r>
              <a:rPr lang="en-US" sz="1600" b="1" dirty="0" err="1"/>
              <a:t>Fieldvalue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(100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/>
              <a:t>Key1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(100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/>
              <a:t>Key2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(100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/>
              <a:t>Key3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(100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 smtClean="0"/>
              <a:t>…..</a:t>
            </a:r>
            <a:endParaRPr lang="en-US" sz="1600" dirty="0"/>
          </a:p>
          <a:p>
            <a:pPr lvl="1"/>
            <a:r>
              <a:rPr lang="en-US" sz="1600" b="1" dirty="0"/>
              <a:t>Key8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(100</a:t>
            </a:r>
            <a:r>
              <a:rPr lang="en-US" sz="1600" dirty="0"/>
              <a:t>),</a:t>
            </a:r>
          </a:p>
          <a:p>
            <a:pPr lvl="1"/>
            <a:r>
              <a:rPr lang="en-US" sz="1600" b="1" dirty="0"/>
              <a:t>Key9</a:t>
            </a:r>
            <a:r>
              <a:rPr lang="en-US" sz="1600" dirty="0"/>
              <a:t> </a:t>
            </a:r>
            <a:r>
              <a:rPr lang="en-US" sz="1600" dirty="0" smtClean="0"/>
              <a:t>		</a:t>
            </a:r>
            <a:r>
              <a:rPr lang="en-US" sz="1600" dirty="0" err="1" smtClean="0"/>
              <a:t>varchar</a:t>
            </a:r>
            <a:r>
              <a:rPr lang="en-US" sz="1600" dirty="0" smtClean="0"/>
              <a:t>(100</a:t>
            </a:r>
            <a:r>
              <a:rPr lang="en-US" sz="1600" dirty="0"/>
              <a:t>)</a:t>
            </a:r>
            <a:endParaRPr lang="en-US" sz="16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069574"/>
              </p:ext>
            </p:extLst>
          </p:nvPr>
        </p:nvGraphicFramePr>
        <p:xfrm>
          <a:off x="1752600" y="4724400"/>
          <a:ext cx="6934200" cy="105987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905000"/>
                <a:gridCol w="1447800"/>
                <a:gridCol w="1524000"/>
                <a:gridCol w="1143000"/>
                <a:gridCol w="914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err="1"/>
                        <a:t>Error_Msg_Nbr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Fieldvalue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Key3</a:t>
                      </a:r>
                    </a:p>
                  </a:txBody>
                  <a:tcPr anchor="ctr"/>
                </a:tc>
              </a:tr>
              <a:tr h="526473">
                <a:tc>
                  <a:txBody>
                    <a:bodyPr/>
                    <a:lstStyle/>
                    <a:p>
                      <a:r>
                        <a:rPr lang="en-US"/>
                        <a:t>179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SPSE PBC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600" y="5943600"/>
            <a:ext cx="6934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Error Message 179 : Academic Plan is missing Degree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1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29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Nightly Data Quality</a:t>
            </a:r>
          </a:p>
          <a:p>
            <a:pPr lvl="1"/>
            <a:r>
              <a:rPr lang="en-US" dirty="0" smtClean="0"/>
              <a:t>Run Data Quality Checks</a:t>
            </a:r>
          </a:p>
          <a:p>
            <a:pPr lvl="1"/>
            <a:r>
              <a:rPr lang="en-US" dirty="0" smtClean="0"/>
              <a:t>Cleanup error table</a:t>
            </a:r>
          </a:p>
          <a:p>
            <a:pPr lvl="1"/>
            <a:r>
              <a:rPr lang="en-US" dirty="0" smtClean="0"/>
              <a:t>Identify errors as new</a:t>
            </a:r>
          </a:p>
          <a:p>
            <a:pPr lvl="1"/>
            <a:r>
              <a:rPr lang="en-US" dirty="0" smtClean="0"/>
              <a:t>Summarize errors</a:t>
            </a:r>
          </a:p>
          <a:p>
            <a:pPr lvl="1"/>
            <a:r>
              <a:rPr lang="en-US" dirty="0" smtClean="0"/>
              <a:t>Delete exceptions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0033CC"/>
                </a:solidFill>
              </a:rPr>
              <a:t>Data Quality Checks SA</a:t>
            </a:r>
          </a:p>
          <a:p>
            <a:pPr lvl="1"/>
            <a:r>
              <a:rPr lang="en-US" dirty="0" smtClean="0"/>
              <a:t>SQL for individual DQ checks</a:t>
            </a:r>
          </a:p>
          <a:p>
            <a:endParaRPr lang="en-US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82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51D84693-E5D6-4817-B494-B8D64FBE8948}" type="slidenum">
              <a:rPr lang="en-US"/>
              <a:pPr/>
              <a:t>3</a:t>
            </a:fld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2667000"/>
            <a:ext cx="6781800" cy="3505200"/>
          </a:xfrm>
        </p:spPr>
        <p:txBody>
          <a:bodyPr/>
          <a:lstStyle/>
          <a:p>
            <a:pPr lvl="1"/>
            <a:r>
              <a:rPr lang="en-US" sz="2000" dirty="0" smtClean="0"/>
              <a:t>Located in suburban Baltimore County, between Baltimore, MD and Washington, DC</a:t>
            </a:r>
          </a:p>
          <a:p>
            <a:pPr lvl="1"/>
            <a:r>
              <a:rPr lang="en-US" sz="2000" dirty="0" smtClean="0"/>
              <a:t>One </a:t>
            </a:r>
            <a:r>
              <a:rPr lang="en-US" sz="2000" dirty="0"/>
              <a:t>of the three public research campuses in the University of Maryland System</a:t>
            </a:r>
          </a:p>
          <a:p>
            <a:pPr lvl="1"/>
            <a:r>
              <a:rPr lang="en-US" sz="2000" dirty="0"/>
              <a:t>10K undergraduate and 2K graduate students</a:t>
            </a:r>
          </a:p>
          <a:p>
            <a:pPr lvl="1"/>
            <a:r>
              <a:rPr lang="en-US" sz="2000" dirty="0"/>
              <a:t>2,200 Employees; 715 full-time </a:t>
            </a:r>
            <a:r>
              <a:rPr lang="en-US" sz="2000" dirty="0" smtClean="0"/>
              <a:t>faculty</a:t>
            </a:r>
          </a:p>
          <a:p>
            <a:pPr lvl="1"/>
            <a:r>
              <a:rPr lang="en-US" sz="2000" dirty="0" smtClean="0"/>
              <a:t>PeopleSoft, SQL Server 2008 R2</a:t>
            </a:r>
          </a:p>
          <a:p>
            <a:pPr lvl="1"/>
            <a:r>
              <a:rPr lang="en-US" sz="2000" dirty="0" smtClean="0"/>
              <a:t>9 </a:t>
            </a:r>
            <a:r>
              <a:rPr lang="en-US" sz="2000" dirty="0"/>
              <a:t>Pan-Am chess championships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UMBC</a:t>
            </a:r>
          </a:p>
        </p:txBody>
      </p:sp>
      <p:pic>
        <p:nvPicPr>
          <p:cNvPr id="45062" name="Picture 6" descr="retlogo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1800" y="5426075"/>
            <a:ext cx="1600200" cy="1289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828800" y="1828800"/>
            <a:ext cx="685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33CC"/>
                </a:solidFill>
              </a:rPr>
              <a:t>University of Maryland - Baltimore County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Microsoft Reporting Services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Summary report for any date</a:t>
            </a:r>
          </a:p>
          <a:p>
            <a:pPr lvl="1"/>
            <a:r>
              <a:rPr lang="en-US" dirty="0" smtClean="0"/>
              <a:t>Count </a:t>
            </a:r>
            <a:r>
              <a:rPr lang="en-US" dirty="0"/>
              <a:t>of errors, current and new</a:t>
            </a:r>
          </a:p>
          <a:p>
            <a:pPr lvl="1"/>
            <a:r>
              <a:rPr lang="en-US" dirty="0" smtClean="0"/>
              <a:t>Broken down by module</a:t>
            </a:r>
          </a:p>
          <a:p>
            <a:pPr lvl="1"/>
            <a:r>
              <a:rPr lang="en-US" dirty="0" smtClean="0"/>
              <a:t>Links to details of error message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Detail report for last night</a:t>
            </a:r>
          </a:p>
          <a:p>
            <a:pPr lvl="1"/>
            <a:r>
              <a:rPr lang="en-US" dirty="0" smtClean="0"/>
              <a:t>Which records had the errors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List of possible error messages</a:t>
            </a:r>
          </a:p>
          <a:p>
            <a:pPr lvl="1"/>
            <a:r>
              <a:rPr lang="en-US" dirty="0" smtClean="0"/>
              <a:t>With explanation and relevant data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792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31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Report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571799"/>
              </p:ext>
            </p:extLst>
          </p:nvPr>
        </p:nvGraphicFramePr>
        <p:xfrm>
          <a:off x="1752600" y="1524000"/>
          <a:ext cx="7238999" cy="4648201"/>
        </p:xfrm>
        <a:graphic>
          <a:graphicData uri="http://schemas.openxmlformats.org/drawingml/2006/table">
            <a:tbl>
              <a:tblPr/>
              <a:tblGrid>
                <a:gridCol w="123979"/>
                <a:gridCol w="557905"/>
                <a:gridCol w="3378431"/>
                <a:gridCol w="392600"/>
                <a:gridCol w="175637"/>
                <a:gridCol w="661222"/>
                <a:gridCol w="647446"/>
                <a:gridCol w="568237"/>
                <a:gridCol w="733542"/>
              </a:tblGrid>
              <a:tr h="389278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708090"/>
                          </a:solidFill>
                          <a:effectLst/>
                          <a:latin typeface="Tahoma"/>
                        </a:rPr>
                        <a:t>Error Messages from Oct  9 2012  5:46AM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96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03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Data Quality Module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Error Message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Errors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Unique Values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Except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Errors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Current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messages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sng" strike="noStrike">
                          <a:solidFill>
                            <a:srgbClr val="0000FF"/>
                          </a:solidFill>
                          <a:effectLst/>
                          <a:latin typeface="Tahoma"/>
                          <a:hlinkClick r:id="rId3"/>
                        </a:rPr>
                        <a:t>Student has invalid Plan in Admissions stack</a:t>
                      </a:r>
                      <a:endParaRPr lang="en-US" sz="1050" b="0" i="0" u="sng" strike="noStrike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messages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sng" strike="noStrike">
                          <a:solidFill>
                            <a:srgbClr val="0000FF"/>
                          </a:solidFill>
                          <a:effectLst/>
                          <a:latin typeface="Tahoma"/>
                          <a:hlinkClick r:id="rId4"/>
                        </a:rPr>
                        <a:t>Invalid EMPLID</a:t>
                      </a:r>
                      <a:endParaRPr lang="en-US" sz="1050" b="0" i="0" u="sng" strike="noStrike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messages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</a:tr>
              <a:tr h="497914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sng" strike="noStrike">
                          <a:solidFill>
                            <a:srgbClr val="0000FF"/>
                          </a:solidFill>
                          <a:effectLst/>
                          <a:latin typeface="Tahoma"/>
                          <a:hlinkClick r:id="rId5"/>
                        </a:rPr>
                        <a:t>Academic Plan not found in OIR.DW.UW_Acad_Plan_Tbl</a:t>
                      </a:r>
                      <a:endParaRPr lang="en-US" sz="1050" b="0" i="0" u="sng" strike="noStrike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sng" strike="noStrike">
                          <a:solidFill>
                            <a:srgbClr val="0000FF"/>
                          </a:solidFill>
                          <a:effectLst/>
                          <a:latin typeface="Tahoma"/>
                          <a:hlinkClick r:id="rId6"/>
                        </a:rPr>
                        <a:t>Class Section changed after Day 10</a:t>
                      </a:r>
                      <a:endParaRPr lang="en-US" sz="1050" b="0" i="0" u="sng" strike="noStrike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 messages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sng" strike="noStrike">
                          <a:solidFill>
                            <a:srgbClr val="0000FF"/>
                          </a:solidFill>
                          <a:effectLst/>
                          <a:latin typeface="Tahoma"/>
                          <a:hlinkClick r:id="rId7"/>
                        </a:rPr>
                        <a:t>Academic Plan has an invalid CIP code</a:t>
                      </a:r>
                      <a:endParaRPr lang="en-US" sz="1050" b="0" i="0" u="sng" strike="noStrike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sng" strike="noStrike">
                          <a:solidFill>
                            <a:srgbClr val="0000FF"/>
                          </a:solidFill>
                          <a:effectLst/>
                          <a:latin typeface="Tahoma"/>
                          <a:hlinkClick r:id="rId8"/>
                        </a:rPr>
                        <a:t>Degrees in different Plan, same HEGIS</a:t>
                      </a:r>
                      <a:endParaRPr lang="en-US" sz="1050" b="0" i="0" u="sng" strike="noStrike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sng" strike="noStrike">
                          <a:solidFill>
                            <a:srgbClr val="0000FF"/>
                          </a:solidFill>
                          <a:effectLst/>
                          <a:latin typeface="Tahoma"/>
                          <a:hlinkClick r:id="rId9"/>
                        </a:rPr>
                        <a:t>More than one degree with same Academic Plan</a:t>
                      </a:r>
                      <a:endParaRPr lang="en-US" sz="1050" b="0" i="0" u="sng" strike="noStrike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2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of Daily Errors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4876800"/>
            <a:ext cx="670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Error Message with Number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Field with error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Keys in table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Value of field with error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Value of keys to identify record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Error explanation on hover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287404"/>
              </p:ext>
            </p:extLst>
          </p:nvPr>
        </p:nvGraphicFramePr>
        <p:xfrm>
          <a:off x="1828800" y="1600200"/>
          <a:ext cx="7010400" cy="3062434"/>
        </p:xfrm>
        <a:graphic>
          <a:graphicData uri="http://schemas.openxmlformats.org/drawingml/2006/table">
            <a:tbl>
              <a:tblPr/>
              <a:tblGrid>
                <a:gridCol w="1610278"/>
                <a:gridCol w="3426584"/>
                <a:gridCol w="889176"/>
                <a:gridCol w="1084362"/>
              </a:tblGrid>
              <a:tr h="470886">
                <a:tc gridSpan="4">
                  <a:txBody>
                    <a:bodyPr/>
                    <a:lstStyle/>
                    <a:p>
                      <a:pPr algn="l" rtl="0" fontAlgn="t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Data Quality Details for Last Night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80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4089">
                <a:tc gridSpan="4"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Academic Plan has an invalid CIP code  [180]</a:t>
                      </a:r>
                      <a:b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    DQ Module :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Student Records ( CORE )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    Table Name :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PS_ACAD_PLAN_TBL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Field with Error : 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CIP_Code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 Keys in Table : 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Acad_Plan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~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Effdt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     Total Errors :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41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Error Value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Keys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Current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</a:tr>
              <a:tr h="23180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ACCT  UDC~Jan  2 1901 12:00AM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Y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63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33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Subscriptions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Microsoft Reporting Services 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Setup email recipients</a:t>
            </a:r>
          </a:p>
          <a:p>
            <a:pPr lvl="1"/>
            <a:r>
              <a:rPr lang="en-US" dirty="0" smtClean="0"/>
              <a:t>Can be anyone</a:t>
            </a:r>
          </a:p>
          <a:p>
            <a:pPr lvl="1"/>
            <a:r>
              <a:rPr lang="en-US" dirty="0" smtClean="0"/>
              <a:t>Don’t need access to report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Any schedule</a:t>
            </a:r>
          </a:p>
          <a:p>
            <a:pPr lvl="1"/>
            <a:r>
              <a:rPr lang="en-US" dirty="0" smtClean="0"/>
              <a:t>Recommend daily new, weekly all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Set report parameters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Choice of formats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Link to report online</a:t>
            </a:r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80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34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Summary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226058"/>
              </p:ext>
            </p:extLst>
          </p:nvPr>
        </p:nvGraphicFramePr>
        <p:xfrm>
          <a:off x="1752600" y="1524000"/>
          <a:ext cx="7238999" cy="4648201"/>
        </p:xfrm>
        <a:graphic>
          <a:graphicData uri="http://schemas.openxmlformats.org/drawingml/2006/table">
            <a:tbl>
              <a:tblPr/>
              <a:tblGrid>
                <a:gridCol w="123979"/>
                <a:gridCol w="557905"/>
                <a:gridCol w="3378431"/>
                <a:gridCol w="392600"/>
                <a:gridCol w="175637"/>
                <a:gridCol w="661222"/>
                <a:gridCol w="647446"/>
                <a:gridCol w="568237"/>
                <a:gridCol w="733542"/>
              </a:tblGrid>
              <a:tr h="389278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>
                          <a:solidFill>
                            <a:srgbClr val="708090"/>
                          </a:solidFill>
                          <a:effectLst/>
                          <a:latin typeface="Tahoma"/>
                        </a:rPr>
                        <a:t>Error Messages from Oct  9 2012  5:46AM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966"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003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Data Quality Module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Error Message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Errors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Unique Values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Except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New Errors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Current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messages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sng" strike="noStrike">
                          <a:solidFill>
                            <a:srgbClr val="0000FF"/>
                          </a:solidFill>
                          <a:effectLst/>
                          <a:latin typeface="Tahoma"/>
                          <a:hlinkClick r:id="rId3"/>
                        </a:rPr>
                        <a:t>Student has invalid Plan in Admissions stack</a:t>
                      </a:r>
                      <a:endParaRPr lang="en-US" sz="1050" b="0" i="0" u="sng" strike="noStrike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 messages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sng" strike="noStrike">
                          <a:solidFill>
                            <a:srgbClr val="0000FF"/>
                          </a:solidFill>
                          <a:effectLst/>
                          <a:latin typeface="Tahoma"/>
                          <a:hlinkClick r:id="rId4"/>
                        </a:rPr>
                        <a:t>Invalid EMPLID</a:t>
                      </a:r>
                      <a:endParaRPr lang="en-US" sz="1050" b="0" i="0" u="sng" strike="noStrike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 messages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</a:tr>
              <a:tr h="497914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sng" strike="noStrike">
                          <a:solidFill>
                            <a:srgbClr val="0000FF"/>
                          </a:solidFill>
                          <a:effectLst/>
                          <a:latin typeface="Tahoma"/>
                          <a:hlinkClick r:id="rId5"/>
                        </a:rPr>
                        <a:t>Academic Plan not found in OIR.DW.UW_Acad_Plan_Tbl</a:t>
                      </a:r>
                      <a:endParaRPr lang="en-US" sz="1050" b="0" i="0" u="sng" strike="noStrike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sng" strike="noStrike">
                          <a:solidFill>
                            <a:srgbClr val="0000FF"/>
                          </a:solidFill>
                          <a:effectLst/>
                          <a:latin typeface="Tahoma"/>
                          <a:hlinkClick r:id="rId6"/>
                        </a:rPr>
                        <a:t>Class Section changed after Day 10</a:t>
                      </a:r>
                      <a:endParaRPr lang="en-US" sz="1050" b="0" i="0" u="sng" strike="noStrike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 messages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1290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80"/>
                    </a:solidFill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sng" strike="noStrike">
                          <a:solidFill>
                            <a:srgbClr val="0000FF"/>
                          </a:solidFill>
                          <a:effectLst/>
                          <a:latin typeface="Tahoma"/>
                          <a:hlinkClick r:id="rId7"/>
                        </a:rPr>
                        <a:t>Academic Plan has an invalid CIP code</a:t>
                      </a:r>
                      <a:endParaRPr lang="en-US" sz="1050" b="0" i="0" u="sng" strike="noStrike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sng" strike="noStrike">
                          <a:solidFill>
                            <a:srgbClr val="0000FF"/>
                          </a:solidFill>
                          <a:effectLst/>
                          <a:latin typeface="Tahoma"/>
                          <a:hlinkClick r:id="rId8"/>
                        </a:rPr>
                        <a:t>Degrees in different Plan, same HEGIS</a:t>
                      </a:r>
                      <a:endParaRPr lang="en-US" sz="1050" b="0" i="0" u="sng" strike="noStrike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01"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050" b="0" i="0" u="sng" strike="noStrike">
                          <a:solidFill>
                            <a:srgbClr val="0000FF"/>
                          </a:solidFill>
                          <a:effectLst/>
                          <a:latin typeface="Tahoma"/>
                          <a:hlinkClick r:id="rId9"/>
                        </a:rPr>
                        <a:t>More than one degree with same Academic Plan</a:t>
                      </a:r>
                      <a:endParaRPr lang="en-US" sz="1050" b="0" i="0" u="sng" strike="noStrike">
                        <a:solidFill>
                          <a:srgbClr val="0000FF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9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 Data Quality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Process built prior to </a:t>
            </a:r>
            <a:r>
              <a:rPr lang="en-US" dirty="0" err="1" smtClean="0">
                <a:solidFill>
                  <a:srgbClr val="0033CC"/>
                </a:solidFill>
              </a:rPr>
              <a:t>BbA</a:t>
            </a: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>
                <a:solidFill>
                  <a:srgbClr val="0033CC"/>
                </a:solidFill>
              </a:rPr>
              <a:t>Similar to SA process, but not 	same tables or procedures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Email summary sent daily with 	NEW errors, weekly with ALL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Email created with SQL, not RS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Details reported with Crystal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180 error checks</a:t>
            </a:r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065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36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 Email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Comparing yesterday's errors with today, the following NEW errors were found ...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Count  Error Message</a:t>
            </a:r>
            <a:br>
              <a:rPr lang="en-US" sz="1600" dirty="0"/>
            </a:br>
            <a:r>
              <a:rPr lang="en-US" sz="1600" dirty="0"/>
              <a:t> -----  -------------</a:t>
            </a:r>
            <a:br>
              <a:rPr lang="en-US" sz="1600" dirty="0"/>
            </a:br>
            <a:r>
              <a:rPr lang="en-US" sz="1600" dirty="0"/>
              <a:t>     1  Eligible retirement code not found  [151]</a:t>
            </a:r>
            <a:br>
              <a:rPr lang="en-US" sz="1600" dirty="0"/>
            </a:br>
            <a:r>
              <a:rPr lang="en-US" sz="1600" dirty="0"/>
              <a:t>     1  EMPL_CLASS inconsistent with EEO6CODE  [113]</a:t>
            </a:r>
            <a:br>
              <a:rPr lang="en-US" sz="1600" dirty="0"/>
            </a:br>
            <a:r>
              <a:rPr lang="en-US" sz="1600" dirty="0"/>
              <a:t>     1  Unable to find </a:t>
            </a:r>
            <a:r>
              <a:rPr lang="en-US" sz="1600" dirty="0" err="1"/>
              <a:t>Benefit_Plan</a:t>
            </a:r>
            <a:r>
              <a:rPr lang="en-US" sz="1600" dirty="0"/>
              <a:t> for employee  [81]</a:t>
            </a:r>
            <a:br>
              <a:rPr lang="en-US" sz="1600" dirty="0"/>
            </a:br>
            <a:r>
              <a:rPr lang="en-US" sz="1600" dirty="0"/>
              <a:t>     6  EMPLID not found in </a:t>
            </a:r>
            <a:r>
              <a:rPr lang="en-US" sz="1600" dirty="0" err="1"/>
              <a:t>UM_Person_Info</a:t>
            </a:r>
            <a:r>
              <a:rPr lang="en-US" sz="1600" dirty="0"/>
              <a:t> table  [103]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=====================</a:t>
            </a:r>
            <a:br>
              <a:rPr lang="en-US" sz="1600" dirty="0"/>
            </a:br>
            <a:r>
              <a:rPr lang="en-US" sz="1600" dirty="0"/>
              <a:t>     9  NEW errors</a:t>
            </a:r>
            <a:br>
              <a:rPr lang="en-US" sz="1600" dirty="0"/>
            </a:br>
            <a:r>
              <a:rPr lang="en-US" sz="1600" dirty="0"/>
              <a:t>  1085  Total errors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Email produced by </a:t>
            </a:r>
            <a:r>
              <a:rPr lang="en-US" sz="1600" dirty="0" err="1"/>
              <a:t>Email_New_ETL_Errors_Sp</a:t>
            </a:r>
            <a:r>
              <a:rPr lang="en-US" sz="1600" dirty="0"/>
              <a:t> on Oct  9 2012 12:55AM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207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2C81BEC-039D-4D0E-902C-39719747483E}" type="slidenum">
              <a:rPr lang="en-US"/>
              <a:pPr/>
              <a:t>37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 Firewall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69342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33CC"/>
                </a:solidFill>
              </a:rPr>
              <a:t>Procedures</a:t>
            </a:r>
            <a:endParaRPr lang="en-US" dirty="0">
              <a:solidFill>
                <a:srgbClr val="0033CC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 smtClean="0"/>
              <a:t>missing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foreign key discrepancies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duplicate source keys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33CC"/>
                </a:solidFill>
              </a:rPr>
              <a:t>Warnings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Usually missing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Loaded as “Unknown” (Key = -1)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33CC"/>
                </a:solidFill>
              </a:rPr>
              <a:t>Critical Errors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Usually duplicate source keys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Only the first is loaded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2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51D84693-E5D6-4817-B494-B8D64FBE8948}" type="slidenum">
              <a:rPr lang="en-US"/>
              <a:pPr/>
              <a:t>38</a:t>
            </a:fld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2667000"/>
            <a:ext cx="6781800" cy="3505200"/>
          </a:xfrm>
        </p:spPr>
        <p:txBody>
          <a:bodyPr/>
          <a:lstStyle/>
          <a:p>
            <a:pPr lvl="1"/>
            <a:r>
              <a:rPr lang="en-US" sz="2400" dirty="0" smtClean="0"/>
              <a:t>I already had a system in place for HR data</a:t>
            </a:r>
          </a:p>
          <a:p>
            <a:pPr lvl="1"/>
            <a:r>
              <a:rPr lang="en-US" sz="2400" dirty="0" smtClean="0"/>
              <a:t>I did not know much, if anything, about it</a:t>
            </a:r>
          </a:p>
          <a:p>
            <a:pPr lvl="1"/>
            <a:r>
              <a:rPr lang="en-US" sz="2400" dirty="0" smtClean="0"/>
              <a:t>I did not know XML</a:t>
            </a:r>
          </a:p>
          <a:p>
            <a:pPr lvl="1"/>
            <a:r>
              <a:rPr lang="en-US" sz="2400" dirty="0" smtClean="0"/>
              <a:t>Maybe we could, if time were invested</a:t>
            </a:r>
            <a:endParaRPr lang="en-US" sz="2400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 Firewall</a:t>
            </a:r>
          </a:p>
        </p:txBody>
      </p:sp>
      <p:pic>
        <p:nvPicPr>
          <p:cNvPr id="45062" name="Picture 6" descr="retlogo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1800" y="5426075"/>
            <a:ext cx="1600200" cy="1289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828800" y="1828800"/>
            <a:ext cx="6858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rgbClr val="0033CC"/>
                </a:solidFill>
              </a:rPr>
              <a:t>Why don’t we </a:t>
            </a:r>
            <a:r>
              <a:rPr lang="en-US" sz="3200" dirty="0" smtClean="0">
                <a:solidFill>
                  <a:srgbClr val="0033CC"/>
                </a:solidFill>
              </a:rPr>
              <a:t>use</a:t>
            </a:r>
            <a:r>
              <a:rPr lang="en-US" sz="2800" dirty="0" smtClean="0">
                <a:solidFill>
                  <a:srgbClr val="0033CC"/>
                </a:solidFill>
              </a:rPr>
              <a:t> it?</a:t>
            </a:r>
            <a:endParaRPr lang="en-US" sz="2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4394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468D5891-9D09-443B-B3A0-2410AACDB0E1}" type="slidenum">
              <a:rPr lang="en-US"/>
              <a:pPr/>
              <a:t>39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6934200" cy="5029200"/>
          </a:xfrm>
        </p:spPr>
        <p:txBody>
          <a:bodyPr/>
          <a:lstStyle/>
          <a:p>
            <a:r>
              <a:rPr lang="en-US" sz="2800" dirty="0" smtClean="0">
                <a:solidFill>
                  <a:srgbClr val="0033CC"/>
                </a:solidFill>
              </a:rPr>
              <a:t>Identify people responsible for data 	quality in each area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Back office commitment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Identify issues and resolutions</a:t>
            </a:r>
          </a:p>
          <a:p>
            <a:r>
              <a:rPr lang="en-US" sz="2800" dirty="0">
                <a:solidFill>
                  <a:srgbClr val="0033CC"/>
                </a:solidFill>
              </a:rPr>
              <a:t>Use DW to </a:t>
            </a:r>
            <a:r>
              <a:rPr lang="en-US" sz="2800" dirty="0" smtClean="0">
                <a:solidFill>
                  <a:srgbClr val="0033CC"/>
                </a:solidFill>
              </a:rPr>
              <a:t>capture and report issues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Report issues to appropriate people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Impact of data quality</a:t>
            </a:r>
          </a:p>
          <a:p>
            <a:r>
              <a:rPr lang="en-US" sz="2800" dirty="0" smtClean="0">
                <a:solidFill>
                  <a:srgbClr val="0033CC"/>
                </a:solidFill>
              </a:rPr>
              <a:t>Accept that some things are wrong only 	for reporting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633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51D84693-E5D6-4817-B494-B8D64FBE8948}" type="slidenum">
              <a:rPr lang="en-US"/>
              <a:pPr/>
              <a:t>4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UMBC</a:t>
            </a:r>
          </a:p>
        </p:txBody>
      </p:sp>
      <p:pic>
        <p:nvPicPr>
          <p:cNvPr id="45062" name="Picture 6" descr="retlogo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1800" y="5426075"/>
            <a:ext cx="1600200" cy="1289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828800" y="1828800"/>
            <a:ext cx="685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rgbClr val="0033CC"/>
                </a:solidFill>
              </a:rPr>
              <a:t>Data Warehouse &amp; Reporting</a:t>
            </a:r>
            <a:endParaRPr lang="en-US" sz="2800" dirty="0">
              <a:solidFill>
                <a:srgbClr val="0033CC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410746"/>
              </p:ext>
            </p:extLst>
          </p:nvPr>
        </p:nvGraphicFramePr>
        <p:xfrm>
          <a:off x="2057400" y="2514600"/>
          <a:ext cx="65532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1524000"/>
                <a:gridCol w="1333500"/>
                <a:gridCol w="1638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Headcount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 Office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Warehouse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4724400"/>
            <a:ext cx="6781800" cy="1447800"/>
          </a:xfrm>
        </p:spPr>
        <p:txBody>
          <a:bodyPr/>
          <a:lstStyle/>
          <a:p>
            <a:pPr lvl="1"/>
            <a:r>
              <a:rPr lang="en-US" sz="2000" dirty="0" smtClean="0"/>
              <a:t>Student Administration module (</a:t>
            </a:r>
            <a:r>
              <a:rPr lang="en-US" sz="2000" dirty="0" err="1" smtClean="0"/>
              <a:t>incl</a:t>
            </a:r>
            <a:r>
              <a:rPr lang="en-US" sz="2000" dirty="0" smtClean="0"/>
              <a:t> Fin Aid)</a:t>
            </a:r>
          </a:p>
          <a:p>
            <a:pPr lvl="1"/>
            <a:r>
              <a:rPr lang="en-US" sz="2000" dirty="0" smtClean="0"/>
              <a:t>Finance module</a:t>
            </a:r>
          </a:p>
          <a:p>
            <a:pPr lvl="1"/>
            <a:r>
              <a:rPr lang="en-US" sz="2000" dirty="0" smtClean="0"/>
              <a:t>Learn Analytics module (beta)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96515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245A251B-3A0B-4307-A67A-8F6E4FFD4847}" type="slidenum">
              <a:rPr lang="en-US"/>
              <a:pPr/>
              <a:t>40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Wrap Up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0"/>
            <a:ext cx="6934200" cy="3657600"/>
          </a:xfrm>
        </p:spPr>
        <p:txBody>
          <a:bodyPr/>
          <a:lstStyle/>
          <a:p>
            <a:pPr algn="ctr">
              <a:buFontTx/>
              <a:buNone/>
            </a:pPr>
            <a:endParaRPr lang="en-US" sz="4000" dirty="0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r>
              <a:rPr lang="en-US" sz="4400" dirty="0"/>
              <a:t>Any Questions?</a:t>
            </a:r>
          </a:p>
          <a:p>
            <a:pPr algn="ctr">
              <a:buFontTx/>
              <a:buNone/>
            </a:pPr>
            <a:endParaRPr lang="en-US" sz="4400" dirty="0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r>
              <a:rPr lang="en-US" sz="4400" dirty="0">
                <a:solidFill>
                  <a:srgbClr val="CC0000"/>
                </a:solidFill>
              </a:rPr>
              <a:t>Mike </a:t>
            </a:r>
            <a:r>
              <a:rPr lang="en-US" sz="4400" dirty="0" err="1">
                <a:solidFill>
                  <a:srgbClr val="CC0000"/>
                </a:solidFill>
              </a:rPr>
              <a:t>Glasser</a:t>
            </a:r>
            <a:endParaRPr lang="en-US" sz="4400" dirty="0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r>
              <a:rPr lang="en-US" sz="2800" dirty="0">
                <a:solidFill>
                  <a:srgbClr val="CC0000"/>
                </a:solidFill>
              </a:rPr>
              <a:t>University of Maryland - Baltimore County</a:t>
            </a:r>
          </a:p>
          <a:p>
            <a:pPr lvl="2">
              <a:buFontTx/>
              <a:buNone/>
            </a:pPr>
            <a:endParaRPr lang="en-US" sz="1800" dirty="0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362200" y="5410200"/>
            <a:ext cx="556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mglasser@umbc.edu                          (410) 455-3577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438400" y="6213475"/>
            <a:ext cx="54102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CC0000"/>
              </a:buClr>
            </a:pPr>
            <a:r>
              <a:rPr lang="en-US" dirty="0"/>
              <a:t>Source code is available upon request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sz="2400" dirty="0" smtClean="0">
                <a:solidFill>
                  <a:srgbClr val="0033CC"/>
                </a:solidFill>
              </a:rPr>
              <a:t>Accurate</a:t>
            </a:r>
          </a:p>
          <a:p>
            <a:pPr lvl="1"/>
            <a:r>
              <a:rPr lang="en-US" sz="2000" dirty="0" smtClean="0"/>
              <a:t>Data entry</a:t>
            </a:r>
          </a:p>
          <a:p>
            <a:pPr lvl="1"/>
            <a:r>
              <a:rPr lang="en-US" sz="2000" dirty="0" smtClean="0"/>
              <a:t>Outdated</a:t>
            </a:r>
          </a:p>
          <a:p>
            <a:r>
              <a:rPr lang="en-US" sz="2400" dirty="0" smtClean="0">
                <a:solidFill>
                  <a:srgbClr val="0033CC"/>
                </a:solidFill>
              </a:rPr>
              <a:t>Consistent</a:t>
            </a:r>
          </a:p>
          <a:p>
            <a:pPr lvl="1"/>
            <a:r>
              <a:rPr lang="en-US" sz="2000" dirty="0" smtClean="0"/>
              <a:t>Records in one table do not match other</a:t>
            </a:r>
          </a:p>
          <a:p>
            <a:r>
              <a:rPr lang="en-US" sz="2400" dirty="0" smtClean="0">
                <a:solidFill>
                  <a:srgbClr val="0033CC"/>
                </a:solidFill>
              </a:rPr>
              <a:t>Complete</a:t>
            </a:r>
          </a:p>
          <a:p>
            <a:pPr lvl="1"/>
            <a:r>
              <a:rPr lang="en-US" sz="2000" dirty="0"/>
              <a:t>Missing data</a:t>
            </a:r>
          </a:p>
          <a:p>
            <a:r>
              <a:rPr lang="en-US" sz="2400" dirty="0" smtClean="0">
                <a:solidFill>
                  <a:srgbClr val="0033CC"/>
                </a:solidFill>
              </a:rPr>
              <a:t>Within Policy</a:t>
            </a:r>
          </a:p>
          <a:p>
            <a:pPr lvl="1"/>
            <a:r>
              <a:rPr lang="en-US" sz="2000" dirty="0" smtClean="0"/>
              <a:t>Violates a policy or practice</a:t>
            </a:r>
          </a:p>
          <a:p>
            <a:r>
              <a:rPr lang="en-US" sz="2400" dirty="0" smtClean="0">
                <a:solidFill>
                  <a:srgbClr val="0033CC"/>
                </a:solidFill>
              </a:rPr>
              <a:t>Reportable</a:t>
            </a:r>
          </a:p>
          <a:p>
            <a:pPr lvl="1"/>
            <a:r>
              <a:rPr lang="en-US" sz="2000" dirty="0" smtClean="0"/>
              <a:t>OK in system, but cannot be reported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8182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Accurate Data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Data Entry</a:t>
            </a:r>
          </a:p>
          <a:p>
            <a:pPr lvl="1"/>
            <a:r>
              <a:rPr lang="en-US" dirty="0" smtClean="0"/>
              <a:t>Invalid </a:t>
            </a:r>
            <a:r>
              <a:rPr lang="en-US" dirty="0" err="1" smtClean="0"/>
              <a:t>Emplid</a:t>
            </a:r>
            <a:endParaRPr lang="en-US" dirty="0" smtClean="0"/>
          </a:p>
          <a:p>
            <a:pPr lvl="1"/>
            <a:r>
              <a:rPr lang="en-US" dirty="0" smtClean="0"/>
              <a:t>Invalid Institution</a:t>
            </a:r>
          </a:p>
          <a:p>
            <a:pPr lvl="1"/>
            <a:r>
              <a:rPr lang="en-US" dirty="0" smtClean="0"/>
              <a:t>Assignment % for Class not 100%</a:t>
            </a:r>
          </a:p>
          <a:p>
            <a:pPr lvl="1"/>
            <a:r>
              <a:rPr lang="en-US" dirty="0" smtClean="0"/>
              <a:t>Wrong County code for Maryland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Outdated</a:t>
            </a:r>
          </a:p>
          <a:p>
            <a:pPr lvl="1"/>
            <a:r>
              <a:rPr lang="en-US" dirty="0" smtClean="0"/>
              <a:t>Wrong contact information</a:t>
            </a:r>
          </a:p>
          <a:p>
            <a:pPr lvl="1"/>
            <a:r>
              <a:rPr lang="en-US" dirty="0" smtClean="0"/>
              <a:t>Wrong birthdate</a:t>
            </a:r>
          </a:p>
          <a:p>
            <a:pPr lvl="1"/>
            <a:r>
              <a:rPr lang="en-US" dirty="0" smtClean="0"/>
              <a:t>Student no longer in program</a:t>
            </a:r>
            <a:endParaRPr lang="en-US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839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Data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Inconsistent within record or tables</a:t>
            </a:r>
          </a:p>
          <a:p>
            <a:pPr lvl="1"/>
            <a:r>
              <a:rPr lang="en-US" dirty="0" smtClean="0"/>
              <a:t>US Citizenship, F1 visa</a:t>
            </a:r>
          </a:p>
          <a:p>
            <a:pPr lvl="1"/>
            <a:r>
              <a:rPr lang="en-US" dirty="0" smtClean="0"/>
              <a:t>Withdrawal code, date before 	classes</a:t>
            </a:r>
          </a:p>
          <a:p>
            <a:pPr lvl="1"/>
            <a:r>
              <a:rPr lang="en-US" dirty="0" smtClean="0"/>
              <a:t>Class attribute not on catalog</a:t>
            </a:r>
          </a:p>
          <a:p>
            <a:pPr lvl="1"/>
            <a:r>
              <a:rPr lang="en-US" dirty="0" err="1" smtClean="0"/>
              <a:t>StudentPlan</a:t>
            </a:r>
            <a:r>
              <a:rPr lang="en-US" dirty="0" smtClean="0"/>
              <a:t> without </a:t>
            </a:r>
            <a:r>
              <a:rPr lang="en-US" dirty="0" err="1" smtClean="0"/>
              <a:t>StudentTerm</a:t>
            </a:r>
            <a:endParaRPr lang="en-US" dirty="0" smtClean="0"/>
          </a:p>
          <a:p>
            <a:pPr lvl="1"/>
            <a:r>
              <a:rPr lang="en-US" dirty="0" smtClean="0"/>
              <a:t>Enroll Total in Class does not 	match registrations</a:t>
            </a:r>
          </a:p>
          <a:p>
            <a:pPr lvl="1"/>
            <a:r>
              <a:rPr lang="en-US" dirty="0" smtClean="0"/>
              <a:t>New Plan not in DW setup table</a:t>
            </a:r>
          </a:p>
          <a:p>
            <a:pPr lvl="1"/>
            <a:endParaRPr lang="en-US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3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Data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Missing data</a:t>
            </a:r>
          </a:p>
          <a:p>
            <a:pPr lvl="1"/>
            <a:r>
              <a:rPr lang="en-US" dirty="0" smtClean="0"/>
              <a:t>Plan is missing CIP code</a:t>
            </a:r>
          </a:p>
          <a:p>
            <a:pPr lvl="1"/>
            <a:r>
              <a:rPr lang="en-US" dirty="0" smtClean="0"/>
              <a:t>Class is missing Instructor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Missing record</a:t>
            </a:r>
          </a:p>
          <a:p>
            <a:pPr lvl="1"/>
            <a:r>
              <a:rPr lang="en-US" dirty="0"/>
              <a:t>Class is missing </a:t>
            </a:r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Course missing graded component</a:t>
            </a:r>
          </a:p>
          <a:p>
            <a:pPr lvl="1"/>
            <a:r>
              <a:rPr lang="en-US" dirty="0"/>
              <a:t>New Plan not in DW setup table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9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30117A6F-554C-4587-A574-ED88479519EF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Within Policy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76400"/>
            <a:ext cx="69342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Violation of Policy or Practice</a:t>
            </a:r>
          </a:p>
          <a:p>
            <a:pPr lvl="1"/>
            <a:r>
              <a:rPr lang="en-US" dirty="0" smtClean="0"/>
              <a:t>Double majors for Grad students</a:t>
            </a:r>
          </a:p>
          <a:p>
            <a:pPr lvl="1"/>
            <a:r>
              <a:rPr lang="en-US" dirty="0" smtClean="0"/>
              <a:t>Duplicate plans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major is Undecided</a:t>
            </a:r>
          </a:p>
          <a:p>
            <a:pPr lvl="1"/>
            <a:r>
              <a:rPr lang="en-US" dirty="0" smtClean="0"/>
              <a:t>Grad Assistant not enrolled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396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6702</TotalTime>
  <Words>1370</Words>
  <Application>Microsoft Office PowerPoint</Application>
  <PresentationFormat>On-screen Show (4:3)</PresentationFormat>
  <Paragraphs>703</Paragraphs>
  <Slides>40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Default Design</vt:lpstr>
      <vt:lpstr>Reporting Data Kwality Issues</vt:lpstr>
      <vt:lpstr>Agenda</vt:lpstr>
      <vt:lpstr>UMBC</vt:lpstr>
      <vt:lpstr>UMBC</vt:lpstr>
      <vt:lpstr>Data Quality</vt:lpstr>
      <vt:lpstr>Accurate Data</vt:lpstr>
      <vt:lpstr>Consistent Data</vt:lpstr>
      <vt:lpstr>Complete Data</vt:lpstr>
      <vt:lpstr>Data Within Policy</vt:lpstr>
      <vt:lpstr>Reportable Data</vt:lpstr>
      <vt:lpstr>Remedies</vt:lpstr>
      <vt:lpstr>Philosophy</vt:lpstr>
      <vt:lpstr>Carrot / Stick</vt:lpstr>
      <vt:lpstr>Practice</vt:lpstr>
      <vt:lpstr>Data Quality Team</vt:lpstr>
      <vt:lpstr>Data Quality Team</vt:lpstr>
      <vt:lpstr>Data Quality Reporting</vt:lpstr>
      <vt:lpstr>Tables</vt:lpstr>
      <vt:lpstr>Table for Error Messages</vt:lpstr>
      <vt:lpstr>Table for Error Messages</vt:lpstr>
      <vt:lpstr>Table for Daily Errors</vt:lpstr>
      <vt:lpstr>Table for Daily Errors</vt:lpstr>
      <vt:lpstr>SQL</vt:lpstr>
      <vt:lpstr>SQL</vt:lpstr>
      <vt:lpstr>Table for Error History</vt:lpstr>
      <vt:lpstr>Table for Error History</vt:lpstr>
      <vt:lpstr>Table for Exceptions</vt:lpstr>
      <vt:lpstr>Table for Exceptions</vt:lpstr>
      <vt:lpstr>Procedures</vt:lpstr>
      <vt:lpstr>Reports</vt:lpstr>
      <vt:lpstr>Summary Report</vt:lpstr>
      <vt:lpstr>Report of Daily Errors</vt:lpstr>
      <vt:lpstr>Subscriptions</vt:lpstr>
      <vt:lpstr>Email Summary</vt:lpstr>
      <vt:lpstr>HR Data Quality</vt:lpstr>
      <vt:lpstr>HR Email</vt:lpstr>
      <vt:lpstr>Data Quality Firewall</vt:lpstr>
      <vt:lpstr>Data Quality Firewall</vt:lpstr>
      <vt:lpstr>Recap</vt:lpstr>
      <vt:lpstr>Wrap Up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 Data Warehouse to Audit a Transactional System</dc:title>
  <dc:creator>Glasser</dc:creator>
  <cp:lastModifiedBy>Michael Glasser</cp:lastModifiedBy>
  <cp:revision>163</cp:revision>
  <dcterms:created xsi:type="dcterms:W3CDTF">2009-04-17T18:36:47Z</dcterms:created>
  <dcterms:modified xsi:type="dcterms:W3CDTF">2013-05-07T13:33:28Z</dcterms:modified>
</cp:coreProperties>
</file>