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270" r:id="rId4"/>
    <p:sldId id="271" r:id="rId5"/>
    <p:sldId id="349" r:id="rId6"/>
    <p:sldId id="267" r:id="rId7"/>
    <p:sldId id="347" r:id="rId8"/>
    <p:sldId id="310" r:id="rId9"/>
    <p:sldId id="312" r:id="rId10"/>
    <p:sldId id="337" r:id="rId11"/>
    <p:sldId id="315" r:id="rId12"/>
    <p:sldId id="314" r:id="rId13"/>
    <p:sldId id="316" r:id="rId14"/>
    <p:sldId id="353" r:id="rId15"/>
    <p:sldId id="350" r:id="rId16"/>
    <p:sldId id="317" r:id="rId17"/>
    <p:sldId id="339" r:id="rId18"/>
    <p:sldId id="319" r:id="rId19"/>
    <p:sldId id="341" r:id="rId20"/>
    <p:sldId id="340" r:id="rId21"/>
    <p:sldId id="351" r:id="rId22"/>
    <p:sldId id="329" r:id="rId23"/>
    <p:sldId id="334" r:id="rId24"/>
    <p:sldId id="331" r:id="rId25"/>
    <p:sldId id="332" r:id="rId26"/>
    <p:sldId id="333" r:id="rId27"/>
    <p:sldId id="330" r:id="rId28"/>
    <p:sldId id="324" r:id="rId29"/>
    <p:sldId id="335" r:id="rId30"/>
    <p:sldId id="325" r:id="rId31"/>
    <p:sldId id="322" r:id="rId32"/>
    <p:sldId id="326" r:id="rId33"/>
    <p:sldId id="342" r:id="rId34"/>
    <p:sldId id="328" r:id="rId35"/>
    <p:sldId id="352" r:id="rId36"/>
    <p:sldId id="345" r:id="rId37"/>
    <p:sldId id="346" r:id="rId38"/>
    <p:sldId id="344" r:id="rId39"/>
    <p:sldId id="272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DDDDDD"/>
    <a:srgbClr val="FF0000"/>
    <a:srgbClr val="CC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C35649-2694-4CF1-BD0A-4C5A0F96C6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77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F04D2F-B0D7-4422-9CD9-394D516328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F2F9A3-E8D5-4DF0-B273-C07A26402671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10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11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12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13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14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4A2D26-9D08-4EBF-8391-4722893B8EE4}" type="slidenum">
              <a:rPr lang="en-US"/>
              <a:pPr/>
              <a:t>15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16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17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18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19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4A2D26-9D08-4EBF-8391-4722893B8EE4}" type="slidenum">
              <a:rPr lang="en-US"/>
              <a:pPr/>
              <a:t>2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20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4A2D26-9D08-4EBF-8391-4722893B8EE4}" type="slidenum">
              <a:rPr lang="en-US"/>
              <a:pPr/>
              <a:t>21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D83CA5-2F58-4464-8354-6BBFD2DE5CA5}" type="slidenum">
              <a:rPr lang="en-US"/>
              <a:pPr/>
              <a:t>22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D83CA5-2F58-4464-8354-6BBFD2DE5CA5}" type="slidenum">
              <a:rPr lang="en-US"/>
              <a:pPr/>
              <a:t>23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8BB604-3A9D-4FB5-B5F6-78AA0DAF4E91}" type="slidenum">
              <a:rPr lang="en-US"/>
              <a:pPr/>
              <a:t>24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8BB604-3A9D-4FB5-B5F6-78AA0DAF4E91}" type="slidenum">
              <a:rPr lang="en-US"/>
              <a:pPr/>
              <a:t>25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8BB604-3A9D-4FB5-B5F6-78AA0DAF4E91}" type="slidenum">
              <a:rPr lang="en-US"/>
              <a:pPr/>
              <a:t>26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89A1C8-1C28-4156-AC04-AAFB7C516848}" type="slidenum">
              <a:rPr lang="en-US"/>
              <a:pPr/>
              <a:t>27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28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29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85421B-7601-408D-8094-6165BC3CDC66}" type="slidenum">
              <a:rPr lang="en-US"/>
              <a:pPr/>
              <a:t>3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30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31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32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33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34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4A2D26-9D08-4EBF-8391-4722893B8EE4}" type="slidenum">
              <a:rPr lang="en-US"/>
              <a:pPr/>
              <a:t>35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36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37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4A2D26-9D08-4EBF-8391-4722893B8EE4}" type="slidenum">
              <a:rPr lang="en-US"/>
              <a:pPr/>
              <a:t>38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680A7-1289-4615-8AE5-DC0B0602D460}" type="slidenum">
              <a:rPr lang="en-US"/>
              <a:pPr/>
              <a:t>39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1EAB70-5D96-4D7F-93D8-5C0B104420E1}" type="slidenum">
              <a:rPr lang="en-US"/>
              <a:pPr/>
              <a:t>4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4A2D26-9D08-4EBF-8391-4722893B8EE4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6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7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8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9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F7867BC2-FC5C-4367-9128-9E5191E2A7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7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A6A174F2-66F4-427C-9FDE-A09CAAC165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11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C5882DB4-8E56-459D-969A-BA91F46130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03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52600" y="1600200"/>
            <a:ext cx="33909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95900" y="1600200"/>
            <a:ext cx="33909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95900" y="3938588"/>
            <a:ext cx="33909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fld id="{A5A42FC8-B054-4056-AA0F-4BCB6EDD53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21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52600" y="1600200"/>
            <a:ext cx="69342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fld id="{B3E0A297-E137-49DF-B985-2C7F13E80F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7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293DCE8F-CE90-49D9-9F57-6890BA45EF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084F6F47-8493-49CE-82F5-883DC42675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01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600200"/>
            <a:ext cx="3390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600200"/>
            <a:ext cx="3390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605BEB0D-40AC-4E54-ADFA-6671177664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21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59A9F525-6EDD-49F1-A2C4-80559F164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9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A0B3FEB4-7CA8-4E03-9495-292838864B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0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5CEE39BF-CB0E-46E8-A93D-9FFD0BE12E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1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457703A3-6EB2-4E6F-B375-3D9A9D6FF2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8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5C4F5D13-89F8-460F-B7A4-AB77B7CD59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9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600200"/>
            <a:ext cx="6934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US"/>
          </a:p>
          <a:p>
            <a:fld id="{17ECF536-2EC0-4387-B8E6-024BB84E609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0"/>
            <a:ext cx="1676400" cy="6858000"/>
            <a:chOff x="0" y="0"/>
            <a:chExt cx="1056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33" name="Picture 9" descr="vertical_logo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3372"/>
              <a:ext cx="912" cy="8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C00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2.xlsx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1.xls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543800" cy="2003425"/>
          </a:xfrm>
        </p:spPr>
        <p:txBody>
          <a:bodyPr/>
          <a:lstStyle/>
          <a:p>
            <a:r>
              <a:rPr lang="en-US" i="1" dirty="0" smtClean="0"/>
              <a:t>State Reporting with Blackboard Analytics </a:t>
            </a:r>
            <a:br>
              <a:rPr lang="en-US" i="1" dirty="0" smtClean="0"/>
            </a:br>
            <a:r>
              <a:rPr lang="en-US" i="1" dirty="0" smtClean="0"/>
              <a:t>Data Warehouse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343400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Mike Glasser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CC0000"/>
                </a:solidFill>
              </a:rPr>
              <a:t>Office of Institutional Research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CC0000"/>
                </a:solidFill>
              </a:rPr>
              <a:t>University of Maryland – Baltimore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10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/ Winter Admits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752600"/>
            <a:ext cx="6934200" cy="3352800"/>
          </a:xfrm>
        </p:spPr>
        <p:txBody>
          <a:bodyPr/>
          <a:lstStyle/>
          <a:p>
            <a:r>
              <a:rPr lang="en-US" sz="2800" dirty="0"/>
              <a:t>Summer Admits</a:t>
            </a:r>
          </a:p>
          <a:p>
            <a:pPr lvl="1"/>
            <a:r>
              <a:rPr lang="en-US" sz="2400" dirty="0"/>
              <a:t>Treated as Fall admits</a:t>
            </a:r>
          </a:p>
          <a:p>
            <a:pPr lvl="1"/>
            <a:r>
              <a:rPr lang="en-US" sz="2400" dirty="0"/>
              <a:t>Frozen in Summer and </a:t>
            </a:r>
            <a:r>
              <a:rPr lang="en-US" sz="2400" dirty="0" smtClean="0"/>
              <a:t>Fall</a:t>
            </a:r>
          </a:p>
          <a:p>
            <a:pPr lvl="1"/>
            <a:r>
              <a:rPr lang="en-US" sz="2400" dirty="0" smtClean="0"/>
              <a:t>Need to know both</a:t>
            </a:r>
          </a:p>
          <a:p>
            <a:pPr lvl="1"/>
            <a:r>
              <a:rPr lang="en-US" sz="2400" dirty="0" smtClean="0"/>
              <a:t>Winter treated as Spring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New field:  </a:t>
            </a:r>
            <a:r>
              <a:rPr lang="en-US" sz="2800" dirty="0" smtClean="0">
                <a:solidFill>
                  <a:srgbClr val="0000FF"/>
                </a:solidFill>
              </a:rPr>
              <a:t>Reporting Admit Term</a:t>
            </a:r>
            <a:endParaRPr lang="en-US" sz="2800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059059"/>
              </p:ext>
            </p:extLst>
          </p:nvPr>
        </p:nvGraphicFramePr>
        <p:xfrm>
          <a:off x="2590800" y="5227320"/>
          <a:ext cx="5105401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1"/>
                <a:gridCol w="1676400"/>
                <a:gridCol w="609600"/>
                <a:gridCol w="2057400"/>
              </a:tblGrid>
              <a:tr h="294640">
                <a:tc>
                  <a:txBody>
                    <a:bodyPr/>
                    <a:lstStyle/>
                    <a:p>
                      <a:r>
                        <a:rPr lang="en-US" sz="1800" b="1" baseline="0" dirty="0" smtClean="0"/>
                        <a:t>Key</a:t>
                      </a:r>
                      <a:endParaRPr lang="en-US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baseline="0" dirty="0" smtClean="0"/>
                        <a:t>Admit Term</a:t>
                      </a:r>
                      <a:endParaRPr lang="en-US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baseline="0" dirty="0" smtClean="0"/>
                        <a:t>Key</a:t>
                      </a:r>
                      <a:endParaRPr lang="en-US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baseline="0" dirty="0" err="1" smtClean="0"/>
                        <a:t>Rptg</a:t>
                      </a:r>
                      <a:r>
                        <a:rPr lang="en-US" sz="1800" b="1" baseline="0" dirty="0" smtClean="0"/>
                        <a:t> Admit Term</a:t>
                      </a:r>
                      <a:endParaRPr lang="en-US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100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Summer 2011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101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Fall 2011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101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Fall 2011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101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Fall 2011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67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11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Freeze Key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2438400"/>
            <a:ext cx="6934200" cy="4190999"/>
          </a:xfrm>
        </p:spPr>
        <p:txBody>
          <a:bodyPr/>
          <a:lstStyle/>
          <a:p>
            <a:r>
              <a:rPr lang="en-US" sz="2800" dirty="0" err="1" smtClean="0"/>
              <a:t>HEA.SnapshotFinal</a:t>
            </a:r>
            <a:r>
              <a:rPr lang="en-US" sz="2800" dirty="0" smtClean="0"/>
              <a:t> procedure</a:t>
            </a:r>
          </a:p>
          <a:p>
            <a:pPr lvl="1"/>
            <a:r>
              <a:rPr lang="en-US" sz="2400" dirty="0" smtClean="0"/>
              <a:t>Modified INSERT and DELETE statements</a:t>
            </a:r>
          </a:p>
          <a:p>
            <a:pPr lvl="1"/>
            <a:r>
              <a:rPr lang="en-US" sz="2400" dirty="0" smtClean="0"/>
              <a:t>Fields based on Term being processed</a:t>
            </a:r>
          </a:p>
          <a:p>
            <a:pPr lvl="1"/>
            <a:r>
              <a:rPr lang="en-US" sz="2400" dirty="0" err="1" smtClean="0"/>
              <a:t>FactApplications</a:t>
            </a:r>
            <a:r>
              <a:rPr lang="en-US" sz="2400" dirty="0" smtClean="0"/>
              <a:t> only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133600" y="1609275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0000FF"/>
                </a:solidFill>
              </a:rPr>
              <a:t>RptgAdmitTermKey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vs</a:t>
            </a:r>
            <a:r>
              <a:rPr lang="en-US" sz="3200" dirty="0" smtClean="0">
                <a:solidFill>
                  <a:srgbClr val="0000FF"/>
                </a:solidFill>
              </a:rPr>
              <a:t>  </a:t>
            </a:r>
            <a:r>
              <a:rPr lang="en-US" sz="3200" dirty="0" err="1" smtClean="0">
                <a:solidFill>
                  <a:srgbClr val="0000FF"/>
                </a:solidFill>
              </a:rPr>
              <a:t>TermKey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24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12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Version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752600"/>
            <a:ext cx="6934200" cy="4648200"/>
          </a:xfrm>
        </p:spPr>
        <p:txBody>
          <a:bodyPr/>
          <a:lstStyle/>
          <a:p>
            <a:r>
              <a:rPr lang="en-US" sz="2800" dirty="0" smtClean="0"/>
              <a:t>Freeze at end of Summer schedule adjustment</a:t>
            </a:r>
          </a:p>
          <a:p>
            <a:pPr lvl="1"/>
            <a:r>
              <a:rPr lang="en-US" sz="2400" dirty="0" err="1" smtClean="0"/>
              <a:t>VersionKey</a:t>
            </a:r>
            <a:r>
              <a:rPr lang="en-US" sz="2400" dirty="0" smtClean="0"/>
              <a:t> 4, </a:t>
            </a:r>
            <a:r>
              <a:rPr lang="en-US" sz="2400" dirty="0" err="1" smtClean="0"/>
              <a:t>AdmitTerm</a:t>
            </a:r>
            <a:r>
              <a:rPr lang="en-US" sz="2400" dirty="0" smtClean="0"/>
              <a:t> Summer 2011</a:t>
            </a:r>
          </a:p>
          <a:p>
            <a:r>
              <a:rPr lang="en-US" sz="2800" dirty="0" smtClean="0"/>
              <a:t>Fall freeze includes Summer</a:t>
            </a:r>
          </a:p>
          <a:p>
            <a:pPr lvl="1"/>
            <a:r>
              <a:rPr lang="en-US" sz="2400" dirty="0" err="1" smtClean="0"/>
              <a:t>VersionKey</a:t>
            </a:r>
            <a:r>
              <a:rPr lang="en-US" sz="2400" dirty="0" smtClean="0"/>
              <a:t> </a:t>
            </a:r>
            <a:r>
              <a:rPr lang="en-US" sz="2400" dirty="0"/>
              <a:t>4, </a:t>
            </a:r>
            <a:r>
              <a:rPr lang="en-US" sz="2400" dirty="0" err="1"/>
              <a:t>AdmitTerm</a:t>
            </a:r>
            <a:r>
              <a:rPr lang="en-US" sz="2400" dirty="0"/>
              <a:t> Summer </a:t>
            </a:r>
            <a:r>
              <a:rPr lang="en-US" sz="2400" dirty="0" smtClean="0"/>
              <a:t>2011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0000FF"/>
                </a:solidFill>
              </a:rPr>
              <a:t>“</a:t>
            </a:r>
            <a:r>
              <a:rPr lang="en-US" sz="2800" dirty="0">
                <a:solidFill>
                  <a:srgbClr val="0000FF"/>
                </a:solidFill>
              </a:rPr>
              <a:t>Begin Special Term Census”</a:t>
            </a:r>
          </a:p>
          <a:p>
            <a:pPr lvl="1"/>
            <a:r>
              <a:rPr lang="en-US" sz="2400" dirty="0" smtClean="0"/>
              <a:t>New </a:t>
            </a:r>
            <a:r>
              <a:rPr lang="en-US" sz="2400" dirty="0" err="1" smtClean="0"/>
              <a:t>VersionKey</a:t>
            </a:r>
            <a:endParaRPr lang="en-US" sz="2400" dirty="0" smtClean="0"/>
          </a:p>
          <a:p>
            <a:pPr lvl="1"/>
            <a:r>
              <a:rPr lang="en-US" sz="2400" dirty="0" smtClean="0"/>
              <a:t>Avoids </a:t>
            </a:r>
            <a:r>
              <a:rPr lang="en-US" sz="2400" dirty="0"/>
              <a:t>duplicate </a:t>
            </a:r>
            <a:r>
              <a:rPr lang="en-US" sz="2400" dirty="0" err="1"/>
              <a:t>TermKey</a:t>
            </a:r>
            <a:r>
              <a:rPr lang="en-US" sz="2400" dirty="0"/>
              <a:t> in Version</a:t>
            </a:r>
          </a:p>
          <a:p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955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13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Degrees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2438400"/>
            <a:ext cx="6934200" cy="4190999"/>
          </a:xfrm>
        </p:spPr>
        <p:txBody>
          <a:bodyPr/>
          <a:lstStyle/>
          <a:p>
            <a:r>
              <a:rPr lang="en-US" sz="2800" dirty="0" smtClean="0"/>
              <a:t>Freeze degrees in August </a:t>
            </a:r>
            <a:r>
              <a:rPr lang="en-US" sz="2800" dirty="0" smtClean="0"/>
              <a:t>2012</a:t>
            </a:r>
            <a:endParaRPr lang="en-US" sz="2800" dirty="0" smtClean="0"/>
          </a:p>
          <a:p>
            <a:pPr lvl="1"/>
            <a:r>
              <a:rPr lang="en-US" sz="2400" dirty="0" smtClean="0"/>
              <a:t>Summer </a:t>
            </a:r>
            <a:r>
              <a:rPr lang="en-US" sz="2400" dirty="0" smtClean="0"/>
              <a:t>2011, </a:t>
            </a:r>
            <a:r>
              <a:rPr lang="en-US" sz="2400" dirty="0" smtClean="0"/>
              <a:t>Fall </a:t>
            </a:r>
            <a:r>
              <a:rPr lang="en-US" sz="2400" dirty="0" smtClean="0"/>
              <a:t>2011, </a:t>
            </a:r>
            <a:r>
              <a:rPr lang="en-US" sz="2400" dirty="0" smtClean="0"/>
              <a:t>Spring </a:t>
            </a:r>
            <a:r>
              <a:rPr lang="en-US" sz="2400" dirty="0" smtClean="0"/>
              <a:t>2012</a:t>
            </a:r>
            <a:endParaRPr lang="en-US" sz="2400" dirty="0" smtClean="0"/>
          </a:p>
          <a:p>
            <a:r>
              <a:rPr lang="en-US" sz="2800" dirty="0" smtClean="0"/>
              <a:t>Manual freeze</a:t>
            </a:r>
          </a:p>
          <a:p>
            <a:pPr lvl="1"/>
            <a:r>
              <a:rPr lang="en-US" sz="2400" dirty="0" smtClean="0"/>
              <a:t>copy Version 1 to </a:t>
            </a:r>
            <a:r>
              <a:rPr lang="en-US" sz="2400" dirty="0"/>
              <a:t>13 (New </a:t>
            </a:r>
            <a:r>
              <a:rPr lang="en-US" sz="2400" dirty="0" err="1" smtClean="0"/>
              <a:t>VersionKey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err="1" smtClean="0"/>
              <a:t>DimTerm.Academic</a:t>
            </a:r>
            <a:r>
              <a:rPr lang="en-US" sz="2400" dirty="0" smtClean="0"/>
              <a:t> Year = ‘</a:t>
            </a:r>
            <a:r>
              <a:rPr lang="en-US" sz="2400" dirty="0" smtClean="0"/>
              <a:t>2012’</a:t>
            </a:r>
            <a:endParaRPr lang="en-US" sz="2400" dirty="0" smtClean="0"/>
          </a:p>
          <a:p>
            <a:r>
              <a:rPr lang="en-US" sz="2800" dirty="0" err="1" smtClean="0"/>
              <a:t>FactDegreeAwards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/>
              <a:t>One record per </a:t>
            </a:r>
            <a:r>
              <a:rPr lang="en-US" sz="2400" dirty="0" smtClean="0"/>
              <a:t>degree</a:t>
            </a:r>
          </a:p>
          <a:p>
            <a:r>
              <a:rPr lang="en-US" sz="2800" dirty="0" err="1" smtClean="0"/>
              <a:t>FactDegreePlans</a:t>
            </a:r>
            <a:r>
              <a:rPr lang="en-US" sz="2800" dirty="0" smtClean="0"/>
              <a:t>  (New table)</a:t>
            </a:r>
          </a:p>
          <a:p>
            <a:pPr lvl="1"/>
            <a:r>
              <a:rPr lang="en-US" sz="2400" dirty="0" smtClean="0"/>
              <a:t>One record per major per degree</a:t>
            </a:r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133600" y="1609275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“End of Year Degree Census”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0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14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133600" y="579120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Not part of </a:t>
            </a:r>
            <a:r>
              <a:rPr lang="en-US" sz="3200" dirty="0" err="1" smtClean="0">
                <a:solidFill>
                  <a:srgbClr val="0000FF"/>
                </a:solidFill>
              </a:rPr>
              <a:t>BbA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22470" y="4376975"/>
            <a:ext cx="1764524" cy="106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Employees</a:t>
            </a:r>
            <a:endParaRPr lang="en-US" dirty="0"/>
          </a:p>
        </p:txBody>
      </p:sp>
      <p:cxnSp>
        <p:nvCxnSpPr>
          <p:cNvPr id="7" name="Elbow Connector 6"/>
          <p:cNvCxnSpPr>
            <a:stCxn id="34" idx="2"/>
            <a:endCxn id="9" idx="0"/>
          </p:cNvCxnSpPr>
          <p:nvPr/>
        </p:nvCxnSpPr>
        <p:spPr>
          <a:xfrm rot="16200000" flipH="1">
            <a:off x="3953951" y="2926194"/>
            <a:ext cx="990600" cy="1910962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38" idx="2"/>
            <a:endCxn id="9" idx="0"/>
          </p:cNvCxnSpPr>
          <p:nvPr/>
        </p:nvCxnSpPr>
        <p:spPr>
          <a:xfrm rot="5400000">
            <a:off x="5897051" y="2894056"/>
            <a:ext cx="990600" cy="1975238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09800" y="1752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Refreshed Every Night</a:t>
            </a:r>
            <a:endParaRPr lang="en-US" sz="1400" dirty="0"/>
          </a:p>
        </p:txBody>
      </p:sp>
      <p:sp>
        <p:nvSpPr>
          <p:cNvPr id="34" name="Rectangle 33"/>
          <p:cNvSpPr/>
          <p:nvPr/>
        </p:nvSpPr>
        <p:spPr>
          <a:xfrm>
            <a:off x="2769870" y="2319575"/>
            <a:ext cx="1447800" cy="106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Current</a:t>
            </a:r>
            <a:endParaRPr lang="en-US" dirty="0"/>
          </a:p>
        </p:txBody>
      </p:sp>
      <p:sp>
        <p:nvSpPr>
          <p:cNvPr id="36" name="Right Arrow 35"/>
          <p:cNvSpPr/>
          <p:nvPr/>
        </p:nvSpPr>
        <p:spPr>
          <a:xfrm>
            <a:off x="4951744" y="2821810"/>
            <a:ext cx="1006602" cy="261610"/>
          </a:xfrm>
          <a:prstGeom prst="rightArrow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711219" y="2471975"/>
            <a:ext cx="1487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Freeze Appends</a:t>
            </a:r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6656070" y="2319575"/>
            <a:ext cx="1447800" cy="106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Frozen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0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468D5891-9D09-443B-B3A0-2410AACDB0E1}" type="slidenum">
              <a:rPr lang="en-US"/>
              <a:pPr/>
              <a:t>15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Versioning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/>
              <a:t>Selection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Custom Fields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Data Cleaning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Output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59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16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of Official Records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590800"/>
            <a:ext cx="6934200" cy="3505199"/>
          </a:xfrm>
        </p:spPr>
        <p:txBody>
          <a:bodyPr/>
          <a:lstStyle/>
          <a:p>
            <a:r>
              <a:rPr lang="en-US" dirty="0"/>
              <a:t>Official Application</a:t>
            </a:r>
          </a:p>
          <a:p>
            <a:r>
              <a:rPr lang="en-US" dirty="0" smtClean="0"/>
              <a:t>Official Enrolled</a:t>
            </a:r>
          </a:p>
          <a:p>
            <a:r>
              <a:rPr lang="en-US" dirty="0" smtClean="0"/>
              <a:t>Official Subject</a:t>
            </a:r>
          </a:p>
          <a:p>
            <a:r>
              <a:rPr lang="en-US" dirty="0" smtClean="0"/>
              <a:t>Official </a:t>
            </a:r>
            <a:r>
              <a:rPr lang="en-US" dirty="0"/>
              <a:t>Degree Plan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1609275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New Dimensions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8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17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Official Application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05000"/>
            <a:ext cx="6934200" cy="4419600"/>
          </a:xfrm>
        </p:spPr>
        <p:txBody>
          <a:bodyPr/>
          <a:lstStyle/>
          <a:p>
            <a:r>
              <a:rPr lang="en-US" sz="2800" dirty="0" smtClean="0"/>
              <a:t>Exclude</a:t>
            </a:r>
          </a:p>
          <a:p>
            <a:pPr lvl="1"/>
            <a:r>
              <a:rPr lang="en-US" sz="2400" dirty="0" smtClean="0"/>
              <a:t>Readmit/Reinstate</a:t>
            </a:r>
          </a:p>
          <a:p>
            <a:pPr lvl="1"/>
            <a:r>
              <a:rPr lang="en-US" sz="2400" dirty="0" smtClean="0"/>
              <a:t>Continuing Education</a:t>
            </a:r>
          </a:p>
          <a:p>
            <a:pPr lvl="1"/>
            <a:r>
              <a:rPr lang="en-US" sz="2400" dirty="0" smtClean="0"/>
              <a:t>Previously Enrolled at “Student Level”</a:t>
            </a:r>
          </a:p>
          <a:p>
            <a:pPr lvl="1"/>
            <a:r>
              <a:rPr lang="en-US" sz="2400" dirty="0" smtClean="0"/>
              <a:t>Intercampus</a:t>
            </a:r>
            <a:endParaRPr lang="en-US" sz="2400" dirty="0" smtClean="0"/>
          </a:p>
          <a:p>
            <a:r>
              <a:rPr lang="en-US" sz="2800" dirty="0" smtClean="0"/>
              <a:t>One Record Per Student</a:t>
            </a:r>
          </a:p>
          <a:p>
            <a:pPr lvl="1"/>
            <a:r>
              <a:rPr lang="en-US" sz="2400" dirty="0" smtClean="0"/>
              <a:t>Enrolled with application</a:t>
            </a:r>
          </a:p>
          <a:p>
            <a:pPr lvl="1"/>
            <a:r>
              <a:rPr lang="en-US" sz="2400" dirty="0" smtClean="0"/>
              <a:t>Program Status (admit over applied)</a:t>
            </a:r>
          </a:p>
          <a:p>
            <a:pPr lvl="1"/>
            <a:r>
              <a:rPr lang="en-US" sz="2400" dirty="0" smtClean="0"/>
              <a:t>Education Level (PhD over Masters)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428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18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Official Enrolled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05000"/>
            <a:ext cx="6934200" cy="4419600"/>
          </a:xfrm>
        </p:spPr>
        <p:txBody>
          <a:bodyPr/>
          <a:lstStyle/>
          <a:p>
            <a:r>
              <a:rPr lang="en-US" sz="2800" dirty="0" smtClean="0"/>
              <a:t>Include</a:t>
            </a:r>
          </a:p>
          <a:p>
            <a:pPr lvl="1"/>
            <a:r>
              <a:rPr lang="en-US" sz="2400" dirty="0" smtClean="0"/>
              <a:t>Enrolled</a:t>
            </a:r>
            <a:endParaRPr lang="en-US" sz="2400" dirty="0"/>
          </a:p>
          <a:p>
            <a:pPr lvl="1"/>
            <a:r>
              <a:rPr lang="en-US" sz="2400" dirty="0"/>
              <a:t>Official </a:t>
            </a:r>
            <a:r>
              <a:rPr lang="en-US" sz="2400" dirty="0" smtClean="0"/>
              <a:t>Plan</a:t>
            </a:r>
            <a:endParaRPr lang="en-US" sz="2400" dirty="0"/>
          </a:p>
          <a:p>
            <a:pPr lvl="1"/>
            <a:r>
              <a:rPr lang="en-US" sz="2400" dirty="0" smtClean="0"/>
              <a:t>Primary </a:t>
            </a:r>
            <a:r>
              <a:rPr lang="en-US" sz="2400" dirty="0" err="1"/>
              <a:t>StudentTerm</a:t>
            </a:r>
            <a:r>
              <a:rPr lang="en-US" sz="2400" dirty="0"/>
              <a:t>  (UG &amp; Grad</a:t>
            </a:r>
            <a:r>
              <a:rPr lang="en-US" sz="2400" dirty="0" smtClean="0"/>
              <a:t>)</a:t>
            </a:r>
          </a:p>
          <a:p>
            <a:r>
              <a:rPr lang="en-US" sz="2800" dirty="0" smtClean="0"/>
              <a:t>Exclude</a:t>
            </a:r>
            <a:endParaRPr lang="en-US" sz="2800" dirty="0"/>
          </a:p>
          <a:p>
            <a:pPr lvl="1"/>
            <a:r>
              <a:rPr lang="en-US" sz="2400" dirty="0"/>
              <a:t>Continuing </a:t>
            </a:r>
            <a:r>
              <a:rPr lang="en-US" sz="2400" dirty="0" smtClean="0"/>
              <a:t>Education</a:t>
            </a:r>
          </a:p>
          <a:p>
            <a:pPr lvl="1"/>
            <a:r>
              <a:rPr lang="en-US" sz="2400" dirty="0" smtClean="0"/>
              <a:t>Taking only Audit courses</a:t>
            </a:r>
            <a:endParaRPr lang="en-US" sz="2400" dirty="0"/>
          </a:p>
          <a:p>
            <a:pPr lvl="1"/>
            <a:r>
              <a:rPr lang="en-US" sz="2400" dirty="0"/>
              <a:t>Taking </a:t>
            </a:r>
            <a:r>
              <a:rPr lang="en-US" sz="2400" dirty="0" smtClean="0"/>
              <a:t>only “Place holder” courses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808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19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Official Subject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05000"/>
            <a:ext cx="6934200" cy="4419600"/>
          </a:xfrm>
        </p:spPr>
        <p:txBody>
          <a:bodyPr/>
          <a:lstStyle/>
          <a:p>
            <a:r>
              <a:rPr lang="en-US" sz="2800" dirty="0"/>
              <a:t>Reporting Credit Hours and FTE</a:t>
            </a:r>
          </a:p>
          <a:p>
            <a:r>
              <a:rPr lang="en-US" sz="2800" dirty="0"/>
              <a:t>Custom table of </a:t>
            </a:r>
            <a:r>
              <a:rPr lang="en-US" sz="2800" dirty="0" smtClean="0"/>
              <a:t>Subject attributes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Excludes </a:t>
            </a:r>
            <a:endParaRPr lang="en-US" sz="2800" dirty="0" smtClean="0"/>
          </a:p>
          <a:p>
            <a:pPr lvl="1"/>
            <a:r>
              <a:rPr lang="en-US" sz="2400" dirty="0" smtClean="0"/>
              <a:t>“Place </a:t>
            </a:r>
            <a:r>
              <a:rPr lang="en-US" sz="2400" dirty="0"/>
              <a:t>holder” </a:t>
            </a:r>
            <a:r>
              <a:rPr lang="en-US" sz="2400" dirty="0" smtClean="0"/>
              <a:t>courses</a:t>
            </a:r>
          </a:p>
          <a:p>
            <a:pPr lvl="2"/>
            <a:r>
              <a:rPr lang="en-US" sz="2000" dirty="0" smtClean="0"/>
              <a:t>Study Abroad</a:t>
            </a:r>
          </a:p>
          <a:p>
            <a:pPr lvl="2"/>
            <a:r>
              <a:rPr lang="en-US" sz="2000" dirty="0" smtClean="0"/>
              <a:t>Grad Assistant</a:t>
            </a:r>
          </a:p>
          <a:p>
            <a:pPr lvl="2"/>
            <a:r>
              <a:rPr lang="en-US" sz="2000" dirty="0" smtClean="0"/>
              <a:t>Practicum</a:t>
            </a:r>
            <a:endParaRPr lang="en-US" sz="2000" dirty="0"/>
          </a:p>
          <a:p>
            <a:pPr lvl="1"/>
            <a:r>
              <a:rPr lang="en-US" sz="2400" dirty="0" smtClean="0"/>
              <a:t>Intercampus</a:t>
            </a:r>
            <a:endParaRPr lang="en-US" sz="2400" dirty="0"/>
          </a:p>
          <a:p>
            <a:pPr lvl="1"/>
            <a:r>
              <a:rPr lang="en-US" sz="2400" dirty="0" smtClean="0"/>
              <a:t>Remedial Subjects</a:t>
            </a:r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897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468D5891-9D09-443B-B3A0-2410AACDB0E1}" type="slidenum">
              <a:rPr lang="en-US"/>
              <a:pPr/>
              <a:t>2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 smtClean="0"/>
              <a:t>Versioning</a:t>
            </a:r>
            <a:endParaRPr lang="en-US" dirty="0"/>
          </a:p>
          <a:p>
            <a:r>
              <a:rPr lang="en-US" dirty="0" smtClean="0"/>
              <a:t>Selection</a:t>
            </a:r>
          </a:p>
          <a:p>
            <a:r>
              <a:rPr lang="en-US" dirty="0" smtClean="0"/>
              <a:t>Custom Fields</a:t>
            </a:r>
          </a:p>
          <a:p>
            <a:r>
              <a:rPr lang="en-US" dirty="0" smtClean="0"/>
              <a:t>Data Cleaning</a:t>
            </a:r>
          </a:p>
          <a:p>
            <a:r>
              <a:rPr lang="en-US" dirty="0" smtClean="0"/>
              <a:t>Output</a:t>
            </a:r>
            <a:endParaRPr lang="en-US" dirty="0"/>
          </a:p>
          <a:p>
            <a:r>
              <a:rPr lang="en-US" dirty="0"/>
              <a:t>Questions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20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Official Degree Plan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05000"/>
            <a:ext cx="6934200" cy="4419600"/>
          </a:xfrm>
        </p:spPr>
        <p:txBody>
          <a:bodyPr/>
          <a:lstStyle/>
          <a:p>
            <a:r>
              <a:rPr lang="en-US" sz="2800" dirty="0" smtClean="0"/>
              <a:t>New table :  </a:t>
            </a:r>
            <a:r>
              <a:rPr lang="en-US" sz="2800" dirty="0" err="1" smtClean="0">
                <a:solidFill>
                  <a:srgbClr val="0000FF"/>
                </a:solidFill>
              </a:rPr>
              <a:t>FactDegreePlans</a:t>
            </a:r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 smtClean="0"/>
              <a:t>Include</a:t>
            </a:r>
          </a:p>
          <a:p>
            <a:pPr lvl="1"/>
            <a:r>
              <a:rPr lang="en-US" sz="2400" dirty="0" smtClean="0"/>
              <a:t>Awarded</a:t>
            </a:r>
          </a:p>
          <a:p>
            <a:pPr lvl="1"/>
            <a:r>
              <a:rPr lang="en-US" sz="2400" dirty="0" smtClean="0"/>
              <a:t>Valid </a:t>
            </a:r>
            <a:r>
              <a:rPr lang="en-US" sz="2400" dirty="0"/>
              <a:t>HEGIS/CIP </a:t>
            </a:r>
            <a:r>
              <a:rPr lang="en-US" sz="2400" dirty="0" smtClean="0"/>
              <a:t>Code</a:t>
            </a:r>
          </a:p>
          <a:p>
            <a:pPr lvl="1"/>
            <a:r>
              <a:rPr lang="en-US" sz="2400" dirty="0"/>
              <a:t>Major/Certificate </a:t>
            </a:r>
            <a:r>
              <a:rPr lang="en-US" sz="2400" dirty="0" smtClean="0"/>
              <a:t>only</a:t>
            </a:r>
            <a:endParaRPr lang="en-US" sz="2400" dirty="0"/>
          </a:p>
          <a:p>
            <a:r>
              <a:rPr lang="en-US" sz="2800" dirty="0" smtClean="0"/>
              <a:t>Exclude</a:t>
            </a:r>
          </a:p>
          <a:p>
            <a:pPr lvl="1"/>
            <a:r>
              <a:rPr lang="en-US" sz="2400" dirty="0" smtClean="0"/>
              <a:t>Previously Awarded</a:t>
            </a:r>
            <a:endParaRPr lang="en-US" sz="2800" dirty="0"/>
          </a:p>
          <a:p>
            <a:pPr lvl="1"/>
            <a:r>
              <a:rPr lang="en-US" sz="2400" dirty="0"/>
              <a:t>Secondary Plan </a:t>
            </a:r>
            <a:r>
              <a:rPr lang="en-US" sz="2400" dirty="0" smtClean="0"/>
              <a:t>for Graduate students</a:t>
            </a:r>
            <a:endParaRPr lang="en-US" sz="2400" dirty="0"/>
          </a:p>
          <a:p>
            <a:pPr lvl="1"/>
            <a:r>
              <a:rPr lang="en-US" sz="2400" dirty="0" smtClean="0"/>
              <a:t>Duplicates</a:t>
            </a:r>
            <a:endParaRPr lang="en-US" sz="2400" dirty="0"/>
          </a:p>
          <a:p>
            <a:pPr lvl="1"/>
            <a:r>
              <a:rPr lang="en-US" sz="2400" dirty="0"/>
              <a:t>Mixed degree level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292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468D5891-9D09-443B-B3A0-2410AACDB0E1}" type="slidenum">
              <a:rPr lang="en-US"/>
              <a:pPr/>
              <a:t>21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Versioning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Selection</a:t>
            </a:r>
          </a:p>
          <a:p>
            <a:r>
              <a:rPr lang="en-US" dirty="0" smtClean="0"/>
              <a:t>Custom Fields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Data Cleaning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Output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59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C67BEE6B-2374-40DE-813B-44033605F4D1}" type="slidenum">
              <a:rPr lang="en-US"/>
              <a:pPr/>
              <a:t>22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Fields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00200"/>
            <a:ext cx="6934200" cy="4038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800" dirty="0" err="1" smtClean="0"/>
              <a:t>GenderIPEDS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Ethnicity / Multiple Ethnicities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FTE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App Enrolled Official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App Student Level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Degree Sought MHEC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Other Custom Fields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	</a:t>
            </a: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903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C67BEE6B-2374-40DE-813B-44033605F4D1}" type="slidenum">
              <a:rPr lang="en-US"/>
              <a:pPr/>
              <a:t>23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GenderIPEDS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057400"/>
            <a:ext cx="69342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Handling “Unknown” Gender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Based on Student ID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Even = “Male – Assigned” ……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	</a:t>
            </a: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487034"/>
              </p:ext>
            </p:extLst>
          </p:nvPr>
        </p:nvGraphicFramePr>
        <p:xfrm>
          <a:off x="2209800" y="3986980"/>
          <a:ext cx="5029200" cy="2109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Worksheet" r:id="rId4" imgW="2600300" imgH="962010" progId="Excel.Sheet.12">
                  <p:embed/>
                </p:oleObj>
              </mc:Choice>
              <mc:Fallback>
                <p:oleObj name="Worksheet" r:id="rId4" imgW="2600300" imgH="9620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09800" y="3986980"/>
                        <a:ext cx="5029200" cy="21090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98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43542894-B14E-4BEE-866C-A6862D201A71}" type="slidenum">
              <a:rPr lang="en-US"/>
              <a:pPr/>
              <a:t>24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Ethnicity</a:t>
            </a: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/>
          </a:p>
          <a:p>
            <a:r>
              <a:rPr lang="en-US" dirty="0" err="1" smtClean="0"/>
              <a:t>DimEthnicity</a:t>
            </a:r>
            <a:endParaRPr lang="en-US" dirty="0" smtClean="0"/>
          </a:p>
          <a:p>
            <a:pPr lvl="1"/>
            <a:r>
              <a:rPr lang="en-US" dirty="0" err="1" smtClean="0"/>
              <a:t>DimStudent.CurrentEthnicity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DimIPEDSEthnicity</a:t>
            </a:r>
            <a:endParaRPr lang="en-US" dirty="0" smtClean="0"/>
          </a:p>
          <a:p>
            <a:pPr lvl="1"/>
            <a:r>
              <a:rPr lang="en-US" dirty="0" err="1" smtClean="0"/>
              <a:t>DimStudent.CurrentEthnicity</a:t>
            </a:r>
            <a:endParaRPr lang="en-US" dirty="0" smtClean="0"/>
          </a:p>
          <a:p>
            <a:pPr lvl="1"/>
            <a:r>
              <a:rPr lang="en-US" dirty="0" err="1"/>
              <a:t>DimStudent.Current</a:t>
            </a:r>
            <a:r>
              <a:rPr lang="en-US" dirty="0" err="1" smtClean="0"/>
              <a:t>Citizenship</a:t>
            </a:r>
            <a:endParaRPr lang="en-US" dirty="0" smtClean="0"/>
          </a:p>
          <a:p>
            <a:pPr lvl="1"/>
            <a:r>
              <a:rPr lang="en-US" dirty="0" smtClean="0"/>
              <a:t>Added </a:t>
            </a:r>
            <a:r>
              <a:rPr lang="en-US" dirty="0" err="1" smtClean="0"/>
              <a:t>EthnicityCodeIPEDS</a:t>
            </a:r>
            <a:endParaRPr lang="en-US" dirty="0" smtClean="0"/>
          </a:p>
          <a:p>
            <a:pPr lvl="1"/>
            <a:r>
              <a:rPr lang="en-US" dirty="0" smtClean="0"/>
              <a:t>Added </a:t>
            </a:r>
            <a:r>
              <a:rPr lang="en-US" dirty="0" err="1" smtClean="0"/>
              <a:t>EthnicURMCount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2417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43542894-B14E-4BEE-866C-A6862D201A71}" type="slidenum">
              <a:rPr lang="en-US"/>
              <a:pPr/>
              <a:t>25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Ethnicities</a:t>
            </a: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438400"/>
            <a:ext cx="6934200" cy="4038600"/>
          </a:xfrm>
        </p:spPr>
        <p:txBody>
          <a:bodyPr/>
          <a:lstStyle/>
          <a:p>
            <a:r>
              <a:rPr lang="en-US" dirty="0" smtClean="0"/>
              <a:t>Helper </a:t>
            </a:r>
            <a:r>
              <a:rPr lang="en-US" dirty="0"/>
              <a:t>table </a:t>
            </a:r>
            <a:r>
              <a:rPr lang="en-US" dirty="0" smtClean="0"/>
              <a:t>created</a:t>
            </a:r>
          </a:p>
          <a:p>
            <a:pPr lvl="1"/>
            <a:r>
              <a:rPr lang="en-US" dirty="0" smtClean="0"/>
              <a:t>Single ethnicity per person</a:t>
            </a:r>
          </a:p>
          <a:p>
            <a:pPr lvl="1"/>
            <a:r>
              <a:rPr lang="en-US" dirty="0"/>
              <a:t>Source for </a:t>
            </a:r>
            <a:r>
              <a:rPr lang="en-US" dirty="0" err="1" smtClean="0"/>
              <a:t>CurrentEthnicity</a:t>
            </a:r>
            <a:endParaRPr lang="en-US" dirty="0"/>
          </a:p>
          <a:p>
            <a:r>
              <a:rPr lang="en-US" dirty="0" smtClean="0"/>
              <a:t>Any Hispanic = Hispanic</a:t>
            </a:r>
          </a:p>
          <a:p>
            <a:r>
              <a:rPr lang="en-US" dirty="0" smtClean="0"/>
              <a:t>More than one non-Hispanic = “Two or More”</a:t>
            </a:r>
          </a:p>
          <a:p>
            <a:r>
              <a:rPr lang="en-US" dirty="0" smtClean="0"/>
              <a:t>“MULTI” ethnicity created in load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52600" y="16002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FF"/>
                </a:solidFill>
              </a:rPr>
              <a:t>Single Answer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8015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43542894-B14E-4BEE-866C-A6862D201A71}" type="slidenum">
              <a:rPr lang="en-US"/>
              <a:pPr/>
              <a:t>26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Ethnicities</a:t>
            </a: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438400"/>
            <a:ext cx="6934200" cy="4191000"/>
          </a:xfrm>
        </p:spPr>
        <p:txBody>
          <a:bodyPr/>
          <a:lstStyle/>
          <a:p>
            <a:r>
              <a:rPr lang="en-US" dirty="0" err="1" smtClean="0"/>
              <a:t>DimEthnicities</a:t>
            </a:r>
            <a:endParaRPr lang="en-US" dirty="0"/>
          </a:p>
          <a:p>
            <a:pPr lvl="1"/>
            <a:r>
              <a:rPr lang="en-US" dirty="0" smtClean="0"/>
              <a:t>New static dimension (128 combos)</a:t>
            </a:r>
          </a:p>
          <a:p>
            <a:pPr lvl="1"/>
            <a:r>
              <a:rPr lang="en-US" dirty="0" smtClean="0"/>
              <a:t>Allows for multiple ethnicities</a:t>
            </a:r>
          </a:p>
          <a:p>
            <a:pPr lvl="1"/>
            <a:r>
              <a:rPr lang="en-US" dirty="0" smtClean="0"/>
              <a:t>Indicator for each ethnicity</a:t>
            </a:r>
          </a:p>
          <a:p>
            <a:pPr lvl="1"/>
            <a:endParaRPr lang="en-US" dirty="0"/>
          </a:p>
          <a:p>
            <a:r>
              <a:rPr lang="en-US" dirty="0" err="1" smtClean="0"/>
              <a:t>SourceKey</a:t>
            </a:r>
            <a:endParaRPr lang="en-US" dirty="0" smtClean="0"/>
          </a:p>
          <a:p>
            <a:pPr marL="457200" lvl="1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AMIND-ASIAN-BLACK-HISPA-NSPEC-PACIF-WHITE</a:t>
            </a:r>
          </a:p>
          <a:p>
            <a:pPr marL="457200" lvl="1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-ASIAN-BLACK-HISPA---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------WHITE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52600" y="16002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FF"/>
                </a:solidFill>
              </a:rPr>
              <a:t>Multiple Answers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4727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8A50FEC8-0B61-43F8-B24A-92DC6872DE34}" type="slidenum">
              <a:rPr lang="en-US"/>
              <a:pPr/>
              <a:t>27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FTE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Delivered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FactStudentTerm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'FTE </a:t>
            </a:r>
            <a:r>
              <a:rPr lang="en-US" sz="2400" dirty="0"/>
              <a:t>Divisor - </a:t>
            </a:r>
            <a:r>
              <a:rPr lang="en-US" sz="2400" dirty="0" smtClean="0"/>
              <a:t>Undergraduate‘  (12)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'FTE Divisor - </a:t>
            </a:r>
            <a:r>
              <a:rPr lang="en-US" sz="2400" dirty="0" smtClean="0"/>
              <a:t>Non-Undergraduate‘   (9)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dirty="0" smtClean="0"/>
              <a:t>Customization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>
                <a:solidFill>
                  <a:srgbClr val="0000FF"/>
                </a:solidFill>
              </a:rPr>
              <a:t>FactRegistration</a:t>
            </a:r>
            <a:endParaRPr lang="en-US" sz="2400" dirty="0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Course </a:t>
            </a:r>
            <a:r>
              <a:rPr lang="en-US" sz="2400" dirty="0" smtClean="0"/>
              <a:t>Level  (</a:t>
            </a:r>
            <a:r>
              <a:rPr lang="en-US" sz="2400" dirty="0" err="1" smtClean="0"/>
              <a:t>ug</a:t>
            </a:r>
            <a:r>
              <a:rPr lang="en-US" sz="2400" dirty="0" smtClean="0"/>
              <a:t> 15)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Thesis </a:t>
            </a:r>
            <a:r>
              <a:rPr lang="en-US" sz="2400" dirty="0" smtClean="0"/>
              <a:t>course  (9)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Masters/Doctoral </a:t>
            </a:r>
            <a:r>
              <a:rPr lang="en-US" sz="2400" dirty="0" smtClean="0"/>
              <a:t>student  (12/10)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06841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28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Enrolled Official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22783" y="2971800"/>
            <a:ext cx="6934200" cy="3200400"/>
          </a:xfrm>
        </p:spPr>
        <p:txBody>
          <a:bodyPr/>
          <a:lstStyle/>
          <a:p>
            <a:r>
              <a:rPr lang="en-US" sz="2400" dirty="0"/>
              <a:t>Trying to sync Applicant file indicating enrolled with the Enrollment file indicating </a:t>
            </a:r>
            <a:r>
              <a:rPr lang="en-US" sz="2400" dirty="0" smtClean="0"/>
              <a:t>new</a:t>
            </a:r>
          </a:p>
          <a:p>
            <a:r>
              <a:rPr lang="en-US" sz="2400" dirty="0" smtClean="0"/>
              <a:t>Case: UG applies for Grad, stays UG</a:t>
            </a:r>
            <a:endParaRPr lang="en-US" sz="2400" dirty="0"/>
          </a:p>
          <a:p>
            <a:r>
              <a:rPr lang="en-US" sz="2400" dirty="0" smtClean="0"/>
              <a:t>New field in </a:t>
            </a:r>
            <a:r>
              <a:rPr lang="en-US" sz="2400" dirty="0" err="1" smtClean="0"/>
              <a:t>FactApplications</a:t>
            </a:r>
            <a:r>
              <a:rPr lang="en-US" sz="2400" dirty="0" smtClean="0"/>
              <a:t>, but set in </a:t>
            </a:r>
            <a:r>
              <a:rPr lang="en-US" sz="2400" dirty="0" err="1" smtClean="0"/>
              <a:t>PreLoad</a:t>
            </a:r>
            <a:r>
              <a:rPr lang="en-US" sz="2400" dirty="0" smtClean="0"/>
              <a:t> </a:t>
            </a:r>
            <a:r>
              <a:rPr lang="en-US" sz="2400" dirty="0" err="1" smtClean="0"/>
              <a:t>FactStudentTerm</a:t>
            </a:r>
            <a:endParaRPr lang="en-US" sz="2400" dirty="0" smtClean="0"/>
          </a:p>
          <a:p>
            <a:r>
              <a:rPr lang="en-US" sz="2400" dirty="0"/>
              <a:t>Must be Officially </a:t>
            </a:r>
            <a:r>
              <a:rPr lang="en-US" sz="2400" dirty="0" smtClean="0"/>
              <a:t>Enrolled in </a:t>
            </a:r>
            <a:r>
              <a:rPr lang="en-US" sz="2400" dirty="0" err="1" smtClean="0"/>
              <a:t>Rptg</a:t>
            </a:r>
            <a:r>
              <a:rPr lang="en-US" sz="2400" dirty="0" smtClean="0"/>
              <a:t> Admit Term</a:t>
            </a:r>
            <a:endParaRPr lang="en-US" sz="2400" dirty="0"/>
          </a:p>
          <a:p>
            <a:r>
              <a:rPr lang="en-US" sz="2400" dirty="0" smtClean="0"/>
              <a:t>Admissions Application Number must match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722783" y="1609275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FF"/>
                </a:solidFill>
              </a:rPr>
              <a:t>Is student officially enrolled in Fall/Spring with this Application?</a:t>
            </a:r>
          </a:p>
        </p:txBody>
      </p:sp>
    </p:spTree>
    <p:extLst>
      <p:ext uri="{BB962C8B-B14F-4D97-AF65-F5344CB8AC3E}">
        <p14:creationId xmlns:p14="http://schemas.microsoft.com/office/powerpoint/2010/main" val="23174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29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Student Level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22783" y="2209800"/>
            <a:ext cx="6934200" cy="3962400"/>
          </a:xfrm>
        </p:spPr>
        <p:txBody>
          <a:bodyPr/>
          <a:lstStyle/>
          <a:p>
            <a:r>
              <a:rPr lang="en-US" sz="2800" dirty="0" smtClean="0"/>
              <a:t>Student Level</a:t>
            </a:r>
          </a:p>
          <a:p>
            <a:pPr lvl="1"/>
            <a:r>
              <a:rPr lang="en-US" sz="2400" dirty="0" smtClean="0"/>
              <a:t>Undergrad</a:t>
            </a:r>
          </a:p>
          <a:p>
            <a:pPr lvl="1"/>
            <a:r>
              <a:rPr lang="en-US" sz="2400" dirty="0" smtClean="0"/>
              <a:t>Masters</a:t>
            </a:r>
          </a:p>
          <a:p>
            <a:pPr lvl="1"/>
            <a:r>
              <a:rPr lang="en-US" sz="2400" dirty="0" smtClean="0"/>
              <a:t>Doctorate</a:t>
            </a:r>
          </a:p>
          <a:p>
            <a:r>
              <a:rPr lang="en-US" sz="2800" dirty="0" smtClean="0"/>
              <a:t>Student Level New</a:t>
            </a:r>
          </a:p>
          <a:p>
            <a:pPr lvl="1"/>
            <a:r>
              <a:rPr lang="en-US" sz="2400" dirty="0" smtClean="0"/>
              <a:t>Previous Enrollment at Student Level</a:t>
            </a:r>
          </a:p>
          <a:p>
            <a:r>
              <a:rPr lang="en-US" sz="2800" dirty="0" smtClean="0"/>
              <a:t>Student Level Status</a:t>
            </a:r>
          </a:p>
          <a:p>
            <a:pPr lvl="1"/>
            <a:r>
              <a:rPr lang="en-US" sz="2400" dirty="0" smtClean="0"/>
              <a:t>Report to State combination of two variables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577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51D84693-E5D6-4817-B494-B8D64FBE8948}" type="slidenum">
              <a:rPr lang="en-US"/>
              <a:pPr/>
              <a:t>3</a:t>
            </a:fld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2667000"/>
            <a:ext cx="6781800" cy="3505200"/>
          </a:xfrm>
        </p:spPr>
        <p:txBody>
          <a:bodyPr/>
          <a:lstStyle/>
          <a:p>
            <a:pPr lvl="1"/>
            <a:r>
              <a:rPr lang="en-US" sz="2000" dirty="0" smtClean="0"/>
              <a:t>Located </a:t>
            </a:r>
            <a:r>
              <a:rPr lang="en-US" sz="2000" dirty="0" smtClean="0"/>
              <a:t>a few miles south of </a:t>
            </a:r>
            <a:r>
              <a:rPr lang="en-US" sz="2000" dirty="0" smtClean="0"/>
              <a:t>Baltimore</a:t>
            </a:r>
            <a:r>
              <a:rPr lang="en-US" sz="2000" dirty="0" smtClean="0"/>
              <a:t>, </a:t>
            </a:r>
            <a:r>
              <a:rPr lang="en-US" sz="2000" dirty="0" smtClean="0"/>
              <a:t>MD</a:t>
            </a:r>
          </a:p>
          <a:p>
            <a:pPr lvl="1"/>
            <a:r>
              <a:rPr lang="en-US" sz="2000" dirty="0"/>
              <a:t>9 Pan-Am chess </a:t>
            </a:r>
            <a:r>
              <a:rPr lang="en-US" sz="2000" dirty="0" smtClean="0"/>
              <a:t>championships</a:t>
            </a:r>
            <a:endParaRPr lang="en-US" sz="2000" dirty="0" smtClean="0"/>
          </a:p>
          <a:p>
            <a:pPr lvl="1"/>
            <a:r>
              <a:rPr lang="en-US" sz="2000" dirty="0" smtClean="0"/>
              <a:t>#1 Up &amp; Coming university (last 3 years)</a:t>
            </a:r>
          </a:p>
          <a:p>
            <a:pPr lvl="1"/>
            <a:r>
              <a:rPr lang="en-US" sz="2000" dirty="0" smtClean="0"/>
              <a:t>#4 in Undergrad Teaching</a:t>
            </a:r>
            <a:endParaRPr lang="en-US" sz="2000" dirty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PeopleSoft SA, Finance and HR</a:t>
            </a:r>
          </a:p>
          <a:p>
            <a:pPr lvl="1"/>
            <a:r>
              <a:rPr lang="en-US" sz="2000" dirty="0" smtClean="0"/>
              <a:t>Blackboard Analytics for data warehouse</a:t>
            </a:r>
            <a:endParaRPr lang="en-US" sz="2000" dirty="0" smtClean="0"/>
          </a:p>
          <a:p>
            <a:pPr lvl="1"/>
            <a:r>
              <a:rPr lang="en-US" sz="2000" dirty="0" smtClean="0"/>
              <a:t>SQL </a:t>
            </a:r>
            <a:r>
              <a:rPr lang="en-US" sz="2000" dirty="0" smtClean="0"/>
              <a:t>Server 2008 </a:t>
            </a:r>
            <a:r>
              <a:rPr lang="en-US" sz="2000" dirty="0" smtClean="0"/>
              <a:t>R2</a:t>
            </a:r>
            <a:endParaRPr lang="en-US" sz="2000" dirty="0" smtClean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UMBC</a:t>
            </a:r>
          </a:p>
        </p:txBody>
      </p:sp>
      <p:pic>
        <p:nvPicPr>
          <p:cNvPr id="45062" name="Picture 6" descr="retlogo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81800" y="5426075"/>
            <a:ext cx="1600200" cy="1289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828800" y="1828800"/>
            <a:ext cx="685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>
                <a:solidFill>
                  <a:srgbClr val="CC0000"/>
                </a:solidFill>
              </a:rPr>
              <a:t>University of Maryland - Baltimore County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30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 Sought MHEC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209800"/>
            <a:ext cx="6934200" cy="3733800"/>
          </a:xfrm>
        </p:spPr>
        <p:txBody>
          <a:bodyPr/>
          <a:lstStyle/>
          <a:p>
            <a:r>
              <a:rPr lang="en-US" sz="2800" dirty="0" smtClean="0"/>
              <a:t>State codes for degree objective</a:t>
            </a:r>
          </a:p>
          <a:p>
            <a:r>
              <a:rPr lang="en-US" sz="2800" dirty="0" smtClean="0"/>
              <a:t>Attribute associated with each Plan</a:t>
            </a:r>
          </a:p>
          <a:p>
            <a:r>
              <a:rPr lang="en-US" sz="2800" dirty="0" smtClean="0"/>
              <a:t>Dimension attributes</a:t>
            </a:r>
          </a:p>
          <a:p>
            <a:pPr lvl="1"/>
            <a:r>
              <a:rPr lang="en-US" sz="2400" dirty="0" smtClean="0"/>
              <a:t>Current MHEC code</a:t>
            </a:r>
          </a:p>
          <a:p>
            <a:pPr lvl="1"/>
            <a:r>
              <a:rPr lang="en-US" sz="2400" dirty="0" smtClean="0"/>
              <a:t>Code for Enrollment file Prior to 2009</a:t>
            </a:r>
          </a:p>
          <a:p>
            <a:pPr lvl="1"/>
            <a:r>
              <a:rPr lang="en-US" sz="2400" dirty="0" smtClean="0"/>
              <a:t>Code for Degree file Prior to 2009</a:t>
            </a:r>
          </a:p>
          <a:p>
            <a:endParaRPr lang="en-US" sz="2800" dirty="0"/>
          </a:p>
          <a:p>
            <a:r>
              <a:rPr lang="en-US" sz="2800" dirty="0" smtClean="0"/>
              <a:t>Separate code for “Bachelors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Major”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083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31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Custom Fields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05000"/>
            <a:ext cx="6934200" cy="4800600"/>
          </a:xfrm>
        </p:spPr>
        <p:txBody>
          <a:bodyPr/>
          <a:lstStyle/>
          <a:p>
            <a:r>
              <a:rPr lang="en-US" sz="2800" dirty="0" smtClean="0"/>
              <a:t>New Status Official</a:t>
            </a:r>
          </a:p>
          <a:p>
            <a:pPr lvl="1"/>
            <a:r>
              <a:rPr lang="en-US" sz="2400" dirty="0" smtClean="0"/>
              <a:t>New/Continuing, Freshmen/Transfer</a:t>
            </a:r>
            <a:endParaRPr lang="en-US" sz="2400" dirty="0"/>
          </a:p>
          <a:p>
            <a:r>
              <a:rPr lang="en-US" sz="2800" dirty="0" smtClean="0"/>
              <a:t>First Time Status MHEC</a:t>
            </a:r>
          </a:p>
          <a:p>
            <a:r>
              <a:rPr lang="en-US" sz="2800" dirty="0" smtClean="0"/>
              <a:t>Geographic Origin Official</a:t>
            </a:r>
          </a:p>
          <a:p>
            <a:pPr lvl="1"/>
            <a:r>
              <a:rPr lang="en-US" sz="2400" dirty="0" smtClean="0"/>
              <a:t>Time of application</a:t>
            </a:r>
          </a:p>
          <a:p>
            <a:pPr lvl="1"/>
            <a:r>
              <a:rPr lang="en-US" sz="2400" dirty="0" smtClean="0"/>
              <a:t>County, State, International</a:t>
            </a:r>
          </a:p>
          <a:p>
            <a:r>
              <a:rPr lang="en-US" sz="2800" dirty="0" err="1" smtClean="0"/>
              <a:t>DimResidency.Residency</a:t>
            </a:r>
            <a:r>
              <a:rPr lang="en-US" sz="2800" dirty="0" smtClean="0"/>
              <a:t> MHEC</a:t>
            </a:r>
          </a:p>
          <a:p>
            <a:r>
              <a:rPr lang="en-US" sz="2800" dirty="0" smtClean="0"/>
              <a:t>Instruction Mode</a:t>
            </a:r>
          </a:p>
          <a:p>
            <a:r>
              <a:rPr lang="en-US" sz="2800" dirty="0" smtClean="0"/>
              <a:t>Room Scheduled By</a:t>
            </a:r>
            <a:endParaRPr lang="en-US" sz="2400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203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32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Reporting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590800"/>
            <a:ext cx="6934200" cy="3962400"/>
          </a:xfrm>
        </p:spPr>
        <p:txBody>
          <a:bodyPr/>
          <a:lstStyle/>
          <a:p>
            <a:r>
              <a:rPr lang="en-US" sz="2800" dirty="0" smtClean="0"/>
              <a:t>Plan Objective</a:t>
            </a:r>
          </a:p>
          <a:p>
            <a:pPr lvl="1"/>
            <a:r>
              <a:rPr lang="en-US" sz="2400" dirty="0" smtClean="0"/>
              <a:t>Bachelors</a:t>
            </a:r>
          </a:p>
          <a:p>
            <a:r>
              <a:rPr lang="en-US" sz="2800" dirty="0" smtClean="0"/>
              <a:t>Reporting Plan</a:t>
            </a:r>
          </a:p>
          <a:p>
            <a:pPr lvl="1"/>
            <a:r>
              <a:rPr lang="en-US" sz="2400" dirty="0" smtClean="0"/>
              <a:t>“BIOL”</a:t>
            </a:r>
          </a:p>
          <a:p>
            <a:pPr lvl="1"/>
            <a:r>
              <a:rPr lang="en-US" sz="2400" dirty="0"/>
              <a:t>UG/Grad </a:t>
            </a:r>
            <a:r>
              <a:rPr lang="en-US" sz="2400" dirty="0" smtClean="0"/>
              <a:t>Indicators</a:t>
            </a:r>
          </a:p>
          <a:p>
            <a:r>
              <a:rPr lang="en-US" sz="2800" dirty="0" smtClean="0"/>
              <a:t>Plan Reporting Org</a:t>
            </a:r>
          </a:p>
          <a:p>
            <a:pPr lvl="1"/>
            <a:r>
              <a:rPr lang="en-US" sz="2400" dirty="0" smtClean="0"/>
              <a:t>BIOL and MOCB to “Biological Sciences”</a:t>
            </a:r>
          </a:p>
          <a:p>
            <a:r>
              <a:rPr lang="en-US" sz="2800" dirty="0" smtClean="0"/>
              <a:t>Plan Reporting College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752600" y="1609275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Plan </a:t>
            </a:r>
            <a:r>
              <a:rPr lang="en-US" sz="3200" dirty="0" smtClean="0">
                <a:solidFill>
                  <a:srgbClr val="0000FF"/>
                </a:solidFill>
              </a:rPr>
              <a:t>= </a:t>
            </a:r>
            <a:r>
              <a:rPr lang="en-US" sz="3200" dirty="0" smtClean="0">
                <a:solidFill>
                  <a:srgbClr val="0000FF"/>
                </a:solidFill>
              </a:rPr>
              <a:t>“BIOL  BS”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22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33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Attributes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05000"/>
            <a:ext cx="6934200" cy="4419600"/>
          </a:xfrm>
        </p:spPr>
        <p:txBody>
          <a:bodyPr/>
          <a:lstStyle/>
          <a:p>
            <a:r>
              <a:rPr lang="en-US" sz="2800" dirty="0" smtClean="0"/>
              <a:t>Custom setup table</a:t>
            </a:r>
          </a:p>
          <a:p>
            <a:r>
              <a:rPr lang="en-US" sz="2800" dirty="0" smtClean="0"/>
              <a:t>Reporting Organization </a:t>
            </a:r>
            <a:r>
              <a:rPr lang="en-US" sz="2800" dirty="0"/>
              <a:t>rollup</a:t>
            </a:r>
          </a:p>
          <a:p>
            <a:r>
              <a:rPr lang="en-US" sz="2800" dirty="0"/>
              <a:t>Degree Sought MHEC</a:t>
            </a:r>
          </a:p>
          <a:p>
            <a:r>
              <a:rPr lang="en-US" sz="2800" dirty="0"/>
              <a:t>Online Plan indicator</a:t>
            </a:r>
          </a:p>
          <a:p>
            <a:r>
              <a:rPr lang="en-US" sz="2800" dirty="0"/>
              <a:t>Second Campus indicator</a:t>
            </a:r>
          </a:p>
          <a:p>
            <a:r>
              <a:rPr lang="en-US" sz="2800" dirty="0"/>
              <a:t>Continuing Ed indicator</a:t>
            </a:r>
          </a:p>
          <a:p>
            <a:r>
              <a:rPr lang="en-US" sz="2800" dirty="0"/>
              <a:t>STEM indicator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416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34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Slowly Changing Dimension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362200"/>
            <a:ext cx="6934200" cy="4191000"/>
          </a:xfrm>
        </p:spPr>
        <p:txBody>
          <a:bodyPr/>
          <a:lstStyle/>
          <a:p>
            <a:r>
              <a:rPr lang="en-US" sz="2800" dirty="0" smtClean="0"/>
              <a:t>Reporting Org rollup changes over time</a:t>
            </a:r>
          </a:p>
          <a:p>
            <a:r>
              <a:rPr lang="en-US" sz="2800" dirty="0" smtClean="0"/>
              <a:t>Setup table has Begin and End Term</a:t>
            </a:r>
          </a:p>
          <a:p>
            <a:r>
              <a:rPr lang="en-US" sz="2800" dirty="0" err="1" smtClean="0"/>
              <a:t>DimPlanAttributes</a:t>
            </a:r>
            <a:endParaRPr lang="en-US" sz="2800" dirty="0" smtClean="0"/>
          </a:p>
          <a:p>
            <a:pPr lvl="1"/>
            <a:r>
              <a:rPr lang="en-US" sz="2400" dirty="0" smtClean="0"/>
              <a:t>Latest record for each Plan</a:t>
            </a:r>
          </a:p>
          <a:p>
            <a:pPr lvl="1"/>
            <a:r>
              <a:rPr lang="en-US" sz="2400" dirty="0" smtClean="0"/>
              <a:t>Lookup </a:t>
            </a:r>
            <a:r>
              <a:rPr lang="en-US" sz="2400" dirty="0"/>
              <a:t>by </a:t>
            </a:r>
            <a:r>
              <a:rPr lang="en-US" sz="2400" dirty="0" err="1"/>
              <a:t>SourceKey</a:t>
            </a:r>
            <a:endParaRPr lang="en-US" sz="2400" dirty="0" smtClean="0"/>
          </a:p>
          <a:p>
            <a:r>
              <a:rPr lang="en-US" sz="2800" dirty="0" err="1" smtClean="0"/>
              <a:t>DimPlanAttributesHistory</a:t>
            </a:r>
            <a:endParaRPr lang="en-US" sz="2800" dirty="0" smtClean="0"/>
          </a:p>
          <a:p>
            <a:pPr lvl="1"/>
            <a:r>
              <a:rPr lang="en-US" sz="2400" dirty="0" smtClean="0"/>
              <a:t>All records</a:t>
            </a:r>
          </a:p>
          <a:p>
            <a:pPr lvl="1"/>
            <a:r>
              <a:rPr lang="en-US" sz="2400" dirty="0" smtClean="0"/>
              <a:t>Lookup by </a:t>
            </a:r>
            <a:r>
              <a:rPr lang="en-US" sz="2400" dirty="0" err="1" smtClean="0"/>
              <a:t>SourceKey</a:t>
            </a:r>
            <a:r>
              <a:rPr lang="en-US" sz="2400" dirty="0" smtClean="0"/>
              <a:t> AND Term between Begin and End Term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752600" y="1609275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Plan Attributes History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01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468D5891-9D09-443B-B3A0-2410AACDB0E1}" type="slidenum">
              <a:rPr lang="en-US"/>
              <a:pPr/>
              <a:t>35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Versioning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Selection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Custom Fields</a:t>
            </a:r>
          </a:p>
          <a:p>
            <a:r>
              <a:rPr lang="en-US" dirty="0" smtClean="0"/>
              <a:t>Data Cleaning</a:t>
            </a:r>
          </a:p>
          <a:p>
            <a:r>
              <a:rPr lang="en-US" dirty="0" smtClean="0"/>
              <a:t>Output</a:t>
            </a:r>
            <a:endParaRPr lang="en-US" dirty="0"/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59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36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Cleaning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362200"/>
            <a:ext cx="6934200" cy="4191000"/>
          </a:xfrm>
        </p:spPr>
        <p:txBody>
          <a:bodyPr/>
          <a:lstStyle/>
          <a:p>
            <a:r>
              <a:rPr lang="en-US" sz="2800" dirty="0"/>
              <a:t>Clean it in the transaction system</a:t>
            </a:r>
          </a:p>
          <a:p>
            <a:pPr lvl="1"/>
            <a:r>
              <a:rPr lang="en-US" sz="2400" dirty="0"/>
              <a:t>Daily reports for Data Quality</a:t>
            </a:r>
          </a:p>
          <a:p>
            <a:r>
              <a:rPr lang="en-US" sz="2800" dirty="0"/>
              <a:t>“Unknown” values (key = -1)</a:t>
            </a:r>
          </a:p>
          <a:p>
            <a:r>
              <a:rPr lang="en-US" sz="2800" dirty="0"/>
              <a:t>Create fake </a:t>
            </a:r>
            <a:r>
              <a:rPr lang="en-US" sz="2800" dirty="0" smtClean="0"/>
              <a:t>records</a:t>
            </a:r>
          </a:p>
          <a:p>
            <a:pPr lvl="1"/>
            <a:r>
              <a:rPr lang="en-US" sz="2400" dirty="0" smtClean="0"/>
              <a:t>Bad majors</a:t>
            </a:r>
          </a:p>
          <a:p>
            <a:pPr lvl="1"/>
            <a:r>
              <a:rPr lang="en-US" sz="2400" dirty="0" smtClean="0"/>
              <a:t>“Two or More” Ethnicity</a:t>
            </a:r>
            <a:endParaRPr lang="en-US" sz="2400" dirty="0"/>
          </a:p>
          <a:p>
            <a:r>
              <a:rPr lang="en-US" sz="2800" dirty="0"/>
              <a:t>New fields</a:t>
            </a:r>
          </a:p>
          <a:p>
            <a:pPr lvl="1"/>
            <a:r>
              <a:rPr lang="en-US" sz="2400" dirty="0" err="1"/>
              <a:t>GenderIPEDS</a:t>
            </a:r>
            <a:endParaRPr lang="en-US" sz="2400" dirty="0"/>
          </a:p>
          <a:p>
            <a:pPr lvl="1"/>
            <a:r>
              <a:rPr lang="en-US" sz="2400" dirty="0"/>
              <a:t>App Enrolled Official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424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37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362200"/>
            <a:ext cx="6934200" cy="4191000"/>
          </a:xfrm>
        </p:spPr>
        <p:txBody>
          <a:bodyPr/>
          <a:lstStyle/>
          <a:p>
            <a:r>
              <a:rPr lang="en-US" sz="2800" dirty="0" smtClean="0"/>
              <a:t>Extract files to State</a:t>
            </a:r>
          </a:p>
          <a:p>
            <a:pPr lvl="1"/>
            <a:r>
              <a:rPr lang="en-US" sz="2400" dirty="0" smtClean="0"/>
              <a:t>SAS</a:t>
            </a:r>
          </a:p>
          <a:p>
            <a:pPr lvl="1"/>
            <a:r>
              <a:rPr lang="en-US" sz="2400" dirty="0"/>
              <a:t>Selection using proper Version</a:t>
            </a:r>
          </a:p>
          <a:p>
            <a:pPr lvl="1"/>
            <a:r>
              <a:rPr lang="en-US" sz="2400" dirty="0" smtClean="0"/>
              <a:t>Selection using “Official” fields</a:t>
            </a:r>
          </a:p>
          <a:p>
            <a:r>
              <a:rPr lang="en-US" sz="2800" dirty="0" smtClean="0"/>
              <a:t>Campus reports</a:t>
            </a:r>
          </a:p>
          <a:p>
            <a:pPr lvl="1"/>
            <a:r>
              <a:rPr lang="en-US" sz="2400" dirty="0" smtClean="0"/>
              <a:t>Any reporting tool</a:t>
            </a:r>
          </a:p>
          <a:p>
            <a:pPr lvl="1"/>
            <a:r>
              <a:rPr lang="en-US" sz="2400" dirty="0" smtClean="0"/>
              <a:t>Same selection criteria</a:t>
            </a:r>
          </a:p>
          <a:p>
            <a:pPr lvl="1"/>
            <a:r>
              <a:rPr lang="en-US" sz="2400" dirty="0" smtClean="0"/>
              <a:t>Same fields</a:t>
            </a:r>
            <a:endParaRPr lang="en-US" sz="2400" dirty="0"/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805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468D5891-9D09-443B-B3A0-2410AACDB0E1}" type="slidenum">
              <a:rPr lang="en-US"/>
              <a:pPr/>
              <a:t>38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00200"/>
            <a:ext cx="6934200" cy="5029200"/>
          </a:xfrm>
        </p:spPr>
        <p:txBody>
          <a:bodyPr/>
          <a:lstStyle/>
          <a:p>
            <a:r>
              <a:rPr lang="en-US" sz="2800" dirty="0" smtClean="0"/>
              <a:t>Versioning</a:t>
            </a:r>
          </a:p>
          <a:p>
            <a:pPr lvl="1"/>
            <a:r>
              <a:rPr lang="en-US" sz="2400" dirty="0" smtClean="0"/>
              <a:t>New Versions</a:t>
            </a:r>
          </a:p>
          <a:p>
            <a:pPr lvl="1"/>
            <a:r>
              <a:rPr lang="en-US" sz="2400" dirty="0" smtClean="0"/>
              <a:t>Change selection key</a:t>
            </a:r>
          </a:p>
          <a:p>
            <a:pPr lvl="1"/>
            <a:r>
              <a:rPr lang="en-US" sz="2400" dirty="0" smtClean="0"/>
              <a:t>Manual freezes</a:t>
            </a:r>
            <a:endParaRPr lang="en-US" sz="2400" dirty="0"/>
          </a:p>
          <a:p>
            <a:r>
              <a:rPr lang="en-US" sz="2800" dirty="0" smtClean="0"/>
              <a:t>Selection</a:t>
            </a:r>
          </a:p>
          <a:p>
            <a:pPr lvl="1"/>
            <a:r>
              <a:rPr lang="en-US" sz="2400" dirty="0" smtClean="0"/>
              <a:t>“Official” indicators</a:t>
            </a:r>
          </a:p>
          <a:p>
            <a:r>
              <a:rPr lang="en-US" sz="2800" dirty="0" smtClean="0"/>
              <a:t>Custom Fields</a:t>
            </a:r>
          </a:p>
          <a:p>
            <a:pPr lvl="1"/>
            <a:r>
              <a:rPr lang="en-US" sz="2400" dirty="0" smtClean="0"/>
              <a:t>PeopleSoft shortcomings</a:t>
            </a:r>
          </a:p>
          <a:p>
            <a:pPr lvl="1"/>
            <a:r>
              <a:rPr lang="en-US" sz="2400" dirty="0" smtClean="0"/>
              <a:t>“State” requirements</a:t>
            </a:r>
          </a:p>
          <a:p>
            <a:r>
              <a:rPr lang="en-US" sz="2800" dirty="0" smtClean="0"/>
              <a:t>Current and Frozen data together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633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245A251B-3A0B-4307-A67A-8F6E4FFD4847}" type="slidenum">
              <a:rPr lang="en-US"/>
              <a:pPr/>
              <a:t>39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Wrap Up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00200"/>
            <a:ext cx="6934200" cy="3657600"/>
          </a:xfrm>
        </p:spPr>
        <p:txBody>
          <a:bodyPr/>
          <a:lstStyle/>
          <a:p>
            <a:pPr algn="ctr">
              <a:buFontTx/>
              <a:buNone/>
            </a:pPr>
            <a:endParaRPr lang="en-US" sz="4000" dirty="0">
              <a:solidFill>
                <a:srgbClr val="CC0000"/>
              </a:solidFill>
            </a:endParaRPr>
          </a:p>
          <a:p>
            <a:pPr algn="ctr">
              <a:buFontTx/>
              <a:buNone/>
            </a:pPr>
            <a:r>
              <a:rPr lang="en-US" sz="4400" dirty="0"/>
              <a:t>Any Questions?</a:t>
            </a:r>
          </a:p>
          <a:p>
            <a:pPr algn="ctr">
              <a:buFontTx/>
              <a:buNone/>
            </a:pPr>
            <a:endParaRPr lang="en-US" sz="4400" dirty="0">
              <a:solidFill>
                <a:srgbClr val="CC0000"/>
              </a:solidFill>
            </a:endParaRPr>
          </a:p>
          <a:p>
            <a:pPr algn="ctr">
              <a:buFontTx/>
              <a:buNone/>
            </a:pPr>
            <a:r>
              <a:rPr lang="en-US" sz="4400" dirty="0">
                <a:solidFill>
                  <a:srgbClr val="CC0000"/>
                </a:solidFill>
              </a:rPr>
              <a:t>Mike </a:t>
            </a:r>
            <a:r>
              <a:rPr lang="en-US" sz="4400" dirty="0" err="1">
                <a:solidFill>
                  <a:srgbClr val="CC0000"/>
                </a:solidFill>
              </a:rPr>
              <a:t>Glasser</a:t>
            </a:r>
            <a:endParaRPr lang="en-US" sz="4400" dirty="0">
              <a:solidFill>
                <a:srgbClr val="CC0000"/>
              </a:solidFill>
            </a:endParaRPr>
          </a:p>
          <a:p>
            <a:pPr algn="ctr">
              <a:buFontTx/>
              <a:buNone/>
            </a:pPr>
            <a:r>
              <a:rPr lang="en-US" sz="2800" dirty="0">
                <a:solidFill>
                  <a:srgbClr val="CC0000"/>
                </a:solidFill>
              </a:rPr>
              <a:t>University of Maryland - Baltimore County</a:t>
            </a:r>
          </a:p>
          <a:p>
            <a:pPr lvl="2">
              <a:buFontTx/>
              <a:buNone/>
            </a:pPr>
            <a:endParaRPr lang="en-US" sz="1800" dirty="0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362200" y="5410200"/>
            <a:ext cx="556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mglasser@umbc.edu                          (410) 455-3577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2438400" y="6213475"/>
            <a:ext cx="54102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</a:pPr>
            <a:r>
              <a:rPr lang="en-US"/>
              <a:t>Source code is available upon request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42C81BEC-039D-4D0E-902C-39719747483E}" type="slidenum">
              <a:rPr lang="en-US"/>
              <a:pPr/>
              <a:t>4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“Official” Reporting</a:t>
            </a:r>
            <a:endParaRPr 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00200"/>
            <a:ext cx="69342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Who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Federal  (IPEDS)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Maryland Higher Education Commission  (MHEC)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University System of Maryland (USM)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Campus</a:t>
            </a:r>
          </a:p>
          <a:p>
            <a:pPr lvl="1"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What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Applications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Enrollments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Credit Hours / FTE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Degrees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Employees</a:t>
            </a:r>
            <a:endParaRPr lang="en-US" sz="24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468D5891-9D09-443B-B3A0-2410AACDB0E1}" type="slidenum">
              <a:rPr lang="en-US"/>
              <a:pPr/>
              <a:t>5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 smtClean="0"/>
              <a:t>Versioning</a:t>
            </a:r>
            <a:endParaRPr lang="en-US" dirty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Selection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Custom Fields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Data Cleaning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Output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78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Versioning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828800"/>
            <a:ext cx="6934200" cy="4572000"/>
          </a:xfrm>
        </p:spPr>
        <p:txBody>
          <a:bodyPr/>
          <a:lstStyle/>
          <a:p>
            <a:r>
              <a:rPr lang="en-US" sz="2800" dirty="0" smtClean="0"/>
              <a:t>Blackboard Analytics (</a:t>
            </a:r>
            <a:r>
              <a:rPr lang="en-US" sz="2800" dirty="0" err="1" smtClean="0"/>
              <a:t>BbA</a:t>
            </a:r>
            <a:r>
              <a:rPr lang="en-US" sz="2800" dirty="0" smtClean="0"/>
              <a:t>) methodology</a:t>
            </a:r>
          </a:p>
          <a:p>
            <a:r>
              <a:rPr lang="en-US" sz="2800" dirty="0" err="1" smtClean="0"/>
              <a:t>DimVersion</a:t>
            </a:r>
            <a:endParaRPr lang="en-US" sz="2800" dirty="0" smtClean="0"/>
          </a:p>
          <a:p>
            <a:r>
              <a:rPr lang="en-US" sz="2800" dirty="0" smtClean="0"/>
              <a:t>“10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Day” Freeze</a:t>
            </a:r>
          </a:p>
          <a:p>
            <a:r>
              <a:rPr lang="en-US" sz="2800" dirty="0" smtClean="0"/>
              <a:t>Summer/Winter Admits</a:t>
            </a:r>
          </a:p>
          <a:p>
            <a:r>
              <a:rPr lang="en-US" sz="2800" dirty="0" smtClean="0"/>
              <a:t>Change Freeze Key</a:t>
            </a:r>
          </a:p>
          <a:p>
            <a:r>
              <a:rPr lang="en-US" sz="2800" dirty="0" smtClean="0"/>
              <a:t>Special Version</a:t>
            </a:r>
          </a:p>
          <a:p>
            <a:r>
              <a:rPr lang="en-US" sz="2800" dirty="0" smtClean="0"/>
              <a:t>Degrees</a:t>
            </a:r>
          </a:p>
          <a:p>
            <a:r>
              <a:rPr lang="en-US" sz="2800" dirty="0" smtClean="0"/>
              <a:t>Employees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7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BbA</a:t>
            </a:r>
            <a:r>
              <a:rPr lang="en-US" dirty="0" smtClean="0"/>
              <a:t> Methodology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00201"/>
            <a:ext cx="6934200" cy="2057400"/>
          </a:xfrm>
        </p:spPr>
        <p:txBody>
          <a:bodyPr/>
          <a:lstStyle/>
          <a:p>
            <a:r>
              <a:rPr lang="en-US" dirty="0" smtClean="0"/>
              <a:t>Copy of “Current Snapshot”</a:t>
            </a:r>
          </a:p>
          <a:p>
            <a:r>
              <a:rPr lang="en-US" dirty="0" smtClean="0"/>
              <a:t>Administrative page</a:t>
            </a:r>
          </a:p>
          <a:p>
            <a:pPr lvl="1"/>
            <a:r>
              <a:rPr lang="en-US" sz="2400" dirty="0" smtClean="0"/>
              <a:t>Select different Version</a:t>
            </a:r>
          </a:p>
          <a:p>
            <a:pPr lvl="1"/>
            <a:r>
              <a:rPr lang="en-US" sz="2400" dirty="0" smtClean="0"/>
              <a:t>Future scheduling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86200"/>
            <a:ext cx="47244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886200"/>
            <a:ext cx="229890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5209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8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DimVersion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105435"/>
              </p:ext>
            </p:extLst>
          </p:nvPr>
        </p:nvGraphicFramePr>
        <p:xfrm>
          <a:off x="2514600" y="1676400"/>
          <a:ext cx="5008662" cy="4853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Worksheet" r:id="rId4" imgW="2638388" imgH="2486160" progId="Excel.Sheet.12">
                  <p:embed/>
                </p:oleObj>
              </mc:Choice>
              <mc:Fallback>
                <p:oleObj name="Worksheet" r:id="rId4" imgW="2638388" imgH="24861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4600" y="1676400"/>
                        <a:ext cx="5008662" cy="48536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0521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9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“10</a:t>
            </a:r>
            <a:r>
              <a:rPr lang="en-US" baseline="30000" dirty="0" smtClean="0"/>
              <a:t>th</a:t>
            </a:r>
            <a:r>
              <a:rPr lang="en-US" dirty="0" smtClean="0"/>
              <a:t> Day” Freeze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905000"/>
            <a:ext cx="6934200" cy="4724399"/>
          </a:xfrm>
        </p:spPr>
        <p:txBody>
          <a:bodyPr/>
          <a:lstStyle/>
          <a:p>
            <a:r>
              <a:rPr lang="en-US" sz="2800" dirty="0" smtClean="0"/>
              <a:t>“Begin </a:t>
            </a:r>
            <a:r>
              <a:rPr lang="en-US" sz="2800" dirty="0"/>
              <a:t>Term </a:t>
            </a:r>
            <a:r>
              <a:rPr lang="en-US" sz="2800" dirty="0" smtClean="0"/>
              <a:t>Census”</a:t>
            </a:r>
            <a:endParaRPr lang="en-US" sz="2800" dirty="0"/>
          </a:p>
          <a:p>
            <a:pPr lvl="1"/>
            <a:r>
              <a:rPr lang="en-US" sz="2400" dirty="0" smtClean="0"/>
              <a:t>Delivered</a:t>
            </a:r>
          </a:p>
          <a:p>
            <a:pPr lvl="1"/>
            <a:r>
              <a:rPr lang="en-US" sz="2400" dirty="0" smtClean="0"/>
              <a:t>Official Freeze at end of schedule adjustment</a:t>
            </a:r>
          </a:p>
          <a:p>
            <a:pPr lvl="1"/>
            <a:r>
              <a:rPr lang="en-US" sz="2400" dirty="0" smtClean="0"/>
              <a:t>Fall and Spring only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“Potential </a:t>
            </a:r>
            <a:r>
              <a:rPr lang="en-US" sz="2800" dirty="0"/>
              <a:t>Begin Term </a:t>
            </a:r>
            <a:r>
              <a:rPr lang="en-US" sz="2800" dirty="0" smtClean="0"/>
              <a:t>Census”</a:t>
            </a:r>
            <a:endParaRPr lang="en-US" sz="2800" dirty="0"/>
          </a:p>
          <a:p>
            <a:pPr lvl="1"/>
            <a:r>
              <a:rPr lang="en-US" sz="2400" dirty="0" smtClean="0"/>
              <a:t>New </a:t>
            </a:r>
            <a:r>
              <a:rPr lang="en-US" sz="2400" dirty="0" err="1" smtClean="0"/>
              <a:t>VersionKey</a:t>
            </a:r>
            <a:endParaRPr lang="en-US" sz="2400" dirty="0" smtClean="0"/>
          </a:p>
          <a:p>
            <a:pPr lvl="1"/>
            <a:r>
              <a:rPr lang="en-US" sz="2400" dirty="0" smtClean="0"/>
              <a:t>Update to “Begin Term Census” </a:t>
            </a:r>
            <a:endParaRPr lang="en-US" sz="2400" dirty="0"/>
          </a:p>
          <a:p>
            <a:pPr lvl="1"/>
            <a:r>
              <a:rPr lang="en-US" sz="2400" dirty="0" smtClean="0"/>
              <a:t>Avoids </a:t>
            </a:r>
            <a:r>
              <a:rPr lang="en-US" sz="2400" dirty="0"/>
              <a:t>version availability until valid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24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6210</TotalTime>
  <Words>1125</Words>
  <Application>Microsoft Office PowerPoint</Application>
  <PresentationFormat>On-screen Show (4:3)</PresentationFormat>
  <Paragraphs>482</Paragraphs>
  <Slides>39</Slides>
  <Notes>39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Default Design</vt:lpstr>
      <vt:lpstr>Worksheet</vt:lpstr>
      <vt:lpstr>State Reporting with Blackboard Analytics  Data Warehouse</vt:lpstr>
      <vt:lpstr>Agenda</vt:lpstr>
      <vt:lpstr>UMBC</vt:lpstr>
      <vt:lpstr>“Official” Reporting</vt:lpstr>
      <vt:lpstr>Agenda</vt:lpstr>
      <vt:lpstr>Versioning</vt:lpstr>
      <vt:lpstr>BbA Methodology</vt:lpstr>
      <vt:lpstr>DimVersion</vt:lpstr>
      <vt:lpstr>“10th Day” Freeze</vt:lpstr>
      <vt:lpstr>Summer / Winter Admits</vt:lpstr>
      <vt:lpstr>Change Freeze Key</vt:lpstr>
      <vt:lpstr>Special Version</vt:lpstr>
      <vt:lpstr>Degrees</vt:lpstr>
      <vt:lpstr>Employees</vt:lpstr>
      <vt:lpstr>Agenda</vt:lpstr>
      <vt:lpstr>Selection of Official Records</vt:lpstr>
      <vt:lpstr>Official Application</vt:lpstr>
      <vt:lpstr>Official Enrolled</vt:lpstr>
      <vt:lpstr>Official Subject</vt:lpstr>
      <vt:lpstr>Official Degree Plan</vt:lpstr>
      <vt:lpstr>Agenda</vt:lpstr>
      <vt:lpstr>Custom Fields</vt:lpstr>
      <vt:lpstr>GenderIPEDS</vt:lpstr>
      <vt:lpstr>Ethnicity</vt:lpstr>
      <vt:lpstr>Multiple Ethnicities</vt:lpstr>
      <vt:lpstr>Multiple Ethnicities</vt:lpstr>
      <vt:lpstr>FTE</vt:lpstr>
      <vt:lpstr>App Enrolled Official</vt:lpstr>
      <vt:lpstr>App Student Level</vt:lpstr>
      <vt:lpstr>Degree Sought MHEC</vt:lpstr>
      <vt:lpstr>Other Custom Fields</vt:lpstr>
      <vt:lpstr>Campus Reporting</vt:lpstr>
      <vt:lpstr>Plan Attributes</vt:lpstr>
      <vt:lpstr>Slowly Changing Dimension</vt:lpstr>
      <vt:lpstr>Agenda</vt:lpstr>
      <vt:lpstr>Data Cleaning</vt:lpstr>
      <vt:lpstr>Output</vt:lpstr>
      <vt:lpstr>Recap</vt:lpstr>
      <vt:lpstr>Wrap Up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 Data Warehouse to Audit a Transactional System</dc:title>
  <dc:creator>Glasser</dc:creator>
  <cp:lastModifiedBy>Michael Glasser</cp:lastModifiedBy>
  <cp:revision>107</cp:revision>
  <dcterms:created xsi:type="dcterms:W3CDTF">2009-04-17T18:36:47Z</dcterms:created>
  <dcterms:modified xsi:type="dcterms:W3CDTF">2012-05-31T21:07:14Z</dcterms:modified>
</cp:coreProperties>
</file>